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475F0A-EE1F-4770-BD41-2DDAF795D7FB}" type="datetimeFigureOut">
              <a:rPr lang="en-US" smtClean="0"/>
              <a:t>10/22/2016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06A60D-3183-402C-9B65-7AEC1580A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203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0013" y="1143000"/>
            <a:ext cx="4117975" cy="3087688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4213" indent="-286236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4943" indent="-228989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2920" indent="-228989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60898" indent="-228989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8875" indent="-2289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6852" indent="-2289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34829" indent="-2289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92807" indent="-2289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51DB11C-658C-4A6B-98A9-9CDF1E3077A5}" type="slidenum">
              <a:rPr lang="en-IN" altLang="en-US" smtClean="0">
                <a:solidFill>
                  <a:srgbClr val="000000"/>
                </a:solidFill>
              </a:rPr>
              <a:pPr/>
              <a:t>1</a:t>
            </a:fld>
            <a:endParaRPr lang="en-IN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347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image" Target="../media/image3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12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Excel_97-2003_Worksheet1.xls"/><Relationship Id="rId11" Type="http://schemas.openxmlformats.org/officeDocument/2006/relationships/oleObject" Target="../embeddings/oleObject3.bin"/><Relationship Id="rId5" Type="http://schemas.openxmlformats.org/officeDocument/2006/relationships/oleObject" Target="../embeddings/oleObject1.bin"/><Relationship Id="rId10" Type="http://schemas.openxmlformats.org/officeDocument/2006/relationships/image" Target="../media/image2.png"/><Relationship Id="rId4" Type="http://schemas.openxmlformats.org/officeDocument/2006/relationships/image" Target="../media/image4.png"/><Relationship Id="rId9" Type="http://schemas.openxmlformats.org/officeDocument/2006/relationships/oleObject" Target="../embeddings/Microsoft_Excel_97-2003_Worksheet2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9" descr="advi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195263"/>
            <a:ext cx="1066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152400" y="6477000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6" name="Rectangle 40"/>
          <p:cNvSpPr>
            <a:spLocks noChangeArrowheads="1"/>
          </p:cNvSpPr>
          <p:nvPr/>
        </p:nvSpPr>
        <p:spPr bwMode="auto">
          <a:xfrm>
            <a:off x="3200400" y="838200"/>
            <a:ext cx="5791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</a:t>
            </a:r>
            <a:r>
              <a:rPr lang="en-US" sz="105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Line balancing  by  splitting inspection activity in 2 parts  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158750" y="152400"/>
            <a:ext cx="883285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158750" y="152400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06550" y="1524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NO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01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606550" y="3048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</a:t>
            </a:r>
            <a:r>
              <a:rPr lang="en-US" sz="1050" dirty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606550" y="4572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ASSEMBLY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58750" y="6096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:-Tensioner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301750" y="609600"/>
            <a:ext cx="1903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NAME:-  </a:t>
            </a: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CKD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586163" y="152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3586163" y="304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3586163" y="457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3200400" y="609600"/>
            <a:ext cx="3125788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 :- </a:t>
            </a:r>
            <a:r>
              <a:rPr lang="en-US" sz="1050" dirty="0" smtClean="0">
                <a:latin typeface="Calibri" pitchFamily="34" charset="0"/>
              </a:rPr>
              <a:t>inspection </a:t>
            </a:r>
            <a:endParaRPr lang="en-US" sz="1050" dirty="0">
              <a:latin typeface="Calibri" pitchFamily="34" charset="0"/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6326188" y="609600"/>
            <a:ext cx="2665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sz="1050" dirty="0" err="1">
                <a:latin typeface="Calibri" pitchFamily="34" charset="0"/>
              </a:rPr>
              <a:t>Assly</a:t>
            </a:r>
            <a:r>
              <a:rPr lang="en-US" sz="1050" dirty="0">
                <a:latin typeface="Calibri" pitchFamily="34" charset="0"/>
              </a:rPr>
              <a:t>.</a:t>
            </a:r>
          </a:p>
        </p:txBody>
      </p:sp>
      <p:sp>
        <p:nvSpPr>
          <p:cNvPr id="6162" name="Rectangle 14"/>
          <p:cNvSpPr>
            <a:spLocks noChangeArrowheads="1"/>
          </p:cNvSpPr>
          <p:nvPr/>
        </p:nvSpPr>
        <p:spPr bwMode="auto">
          <a:xfrm>
            <a:off x="4803775" y="152400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6163" name="Rectangle 15"/>
          <p:cNvSpPr>
            <a:spLocks noChangeArrowheads="1"/>
          </p:cNvSpPr>
          <p:nvPr/>
        </p:nvSpPr>
        <p:spPr bwMode="auto">
          <a:xfrm>
            <a:off x="7240588" y="152400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15" name="WordArt 16"/>
          <p:cNvSpPr>
            <a:spLocks noChangeArrowheads="1" noChangeShapeType="1" noTextEdit="1"/>
          </p:cNvSpPr>
          <p:nvPr/>
        </p:nvSpPr>
        <p:spPr bwMode="auto">
          <a:xfrm>
            <a:off x="7316788" y="228600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05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/>
              </a:rPr>
              <a:t>KAIZEN  IDEA SHEET</a:t>
            </a:r>
          </a:p>
        </p:txBody>
      </p:sp>
      <p:sp>
        <p:nvSpPr>
          <p:cNvPr id="6165" name="Rectangle 17"/>
          <p:cNvSpPr>
            <a:spLocks noChangeArrowheads="1"/>
          </p:cNvSpPr>
          <p:nvPr/>
        </p:nvSpPr>
        <p:spPr bwMode="auto">
          <a:xfrm>
            <a:off x="51085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6166" name="Rectangle 18"/>
          <p:cNvSpPr>
            <a:spLocks noChangeArrowheads="1"/>
          </p:cNvSpPr>
          <p:nvPr/>
        </p:nvSpPr>
        <p:spPr bwMode="auto">
          <a:xfrm>
            <a:off x="54133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6167" name="Rectangle 19"/>
          <p:cNvSpPr>
            <a:spLocks noChangeArrowheads="1"/>
          </p:cNvSpPr>
          <p:nvPr/>
        </p:nvSpPr>
        <p:spPr bwMode="auto">
          <a:xfrm>
            <a:off x="5718175" y="1524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6168" name="Rectangle 20"/>
          <p:cNvSpPr>
            <a:spLocks noChangeArrowheads="1"/>
          </p:cNvSpPr>
          <p:nvPr/>
        </p:nvSpPr>
        <p:spPr bwMode="auto">
          <a:xfrm>
            <a:off x="60213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6169" name="Rectangle 21"/>
          <p:cNvSpPr>
            <a:spLocks noChangeArrowheads="1"/>
          </p:cNvSpPr>
          <p:nvPr/>
        </p:nvSpPr>
        <p:spPr bwMode="auto">
          <a:xfrm>
            <a:off x="63261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6170" name="Rectangle 22"/>
          <p:cNvSpPr>
            <a:spLocks noChangeArrowheads="1"/>
          </p:cNvSpPr>
          <p:nvPr/>
        </p:nvSpPr>
        <p:spPr bwMode="auto">
          <a:xfrm>
            <a:off x="6630988" y="1524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6171" name="Rectangle 23"/>
          <p:cNvSpPr>
            <a:spLocks noChangeArrowheads="1"/>
          </p:cNvSpPr>
          <p:nvPr/>
        </p:nvSpPr>
        <p:spPr bwMode="auto">
          <a:xfrm>
            <a:off x="69357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6172" name="Rectangle 24"/>
          <p:cNvSpPr>
            <a:spLocks noChangeArrowheads="1"/>
          </p:cNvSpPr>
          <p:nvPr/>
        </p:nvSpPr>
        <p:spPr bwMode="auto">
          <a:xfrm>
            <a:off x="48037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3" name="Rectangle 25"/>
          <p:cNvSpPr>
            <a:spLocks noChangeArrowheads="1"/>
          </p:cNvSpPr>
          <p:nvPr/>
        </p:nvSpPr>
        <p:spPr bwMode="auto">
          <a:xfrm>
            <a:off x="51085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4" name="Rectangle 26"/>
          <p:cNvSpPr>
            <a:spLocks noChangeArrowheads="1"/>
          </p:cNvSpPr>
          <p:nvPr/>
        </p:nvSpPr>
        <p:spPr bwMode="auto">
          <a:xfrm>
            <a:off x="54133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5" name="Rectangle 27"/>
          <p:cNvSpPr>
            <a:spLocks noChangeArrowheads="1"/>
          </p:cNvSpPr>
          <p:nvPr/>
        </p:nvSpPr>
        <p:spPr bwMode="auto">
          <a:xfrm>
            <a:off x="5718175" y="3048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6" name="Rectangle 28"/>
          <p:cNvSpPr>
            <a:spLocks noChangeArrowheads="1"/>
          </p:cNvSpPr>
          <p:nvPr/>
        </p:nvSpPr>
        <p:spPr bwMode="auto">
          <a:xfrm>
            <a:off x="60213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7" name="Rectangle 29"/>
          <p:cNvSpPr>
            <a:spLocks noChangeArrowheads="1"/>
          </p:cNvSpPr>
          <p:nvPr/>
        </p:nvSpPr>
        <p:spPr bwMode="auto">
          <a:xfrm>
            <a:off x="63261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8" name="Rectangle 30"/>
          <p:cNvSpPr>
            <a:spLocks noChangeArrowheads="1"/>
          </p:cNvSpPr>
          <p:nvPr/>
        </p:nvSpPr>
        <p:spPr bwMode="auto">
          <a:xfrm>
            <a:off x="66309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9" name="Rectangle 31"/>
          <p:cNvSpPr>
            <a:spLocks noChangeArrowheads="1"/>
          </p:cNvSpPr>
          <p:nvPr/>
        </p:nvSpPr>
        <p:spPr bwMode="auto">
          <a:xfrm>
            <a:off x="69357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80" name="Rectangle 32"/>
          <p:cNvSpPr>
            <a:spLocks noChangeArrowheads="1"/>
          </p:cNvSpPr>
          <p:nvPr/>
        </p:nvSpPr>
        <p:spPr bwMode="auto">
          <a:xfrm>
            <a:off x="4803775" y="457200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6181" name="Rectangle 33"/>
          <p:cNvSpPr>
            <a:spLocks noChangeArrowheads="1"/>
          </p:cNvSpPr>
          <p:nvPr/>
        </p:nvSpPr>
        <p:spPr bwMode="auto">
          <a:xfrm>
            <a:off x="5108575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6182" name="Rectangle 34"/>
          <p:cNvSpPr>
            <a:spLocks noChangeArrowheads="1"/>
          </p:cNvSpPr>
          <p:nvPr/>
        </p:nvSpPr>
        <p:spPr bwMode="auto">
          <a:xfrm>
            <a:off x="5413375" y="457200"/>
            <a:ext cx="608013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</a:t>
            </a:r>
          </a:p>
        </p:txBody>
      </p:sp>
      <p:sp>
        <p:nvSpPr>
          <p:cNvPr id="6183" name="Rectangle 35"/>
          <p:cNvSpPr>
            <a:spLocks noChangeArrowheads="1"/>
          </p:cNvSpPr>
          <p:nvPr/>
        </p:nvSpPr>
        <p:spPr bwMode="auto">
          <a:xfrm>
            <a:off x="6021388" y="457200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6184" name="Rectangle 36"/>
          <p:cNvSpPr>
            <a:spLocks noChangeArrowheads="1"/>
          </p:cNvSpPr>
          <p:nvPr/>
        </p:nvSpPr>
        <p:spPr bwMode="auto">
          <a:xfrm>
            <a:off x="63261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6185" name="Rectangle 37"/>
          <p:cNvSpPr>
            <a:spLocks noChangeArrowheads="1"/>
          </p:cNvSpPr>
          <p:nvPr/>
        </p:nvSpPr>
        <p:spPr bwMode="auto">
          <a:xfrm>
            <a:off x="6630988" y="4572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6186" name="Rectangle 38"/>
          <p:cNvSpPr>
            <a:spLocks noChangeArrowheads="1"/>
          </p:cNvSpPr>
          <p:nvPr/>
        </p:nvSpPr>
        <p:spPr bwMode="auto">
          <a:xfrm>
            <a:off x="69357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1067" name="Rectangle 39"/>
          <p:cNvSpPr>
            <a:spLocks noChangeArrowheads="1"/>
          </p:cNvSpPr>
          <p:nvPr/>
        </p:nvSpPr>
        <p:spPr bwMode="auto">
          <a:xfrm>
            <a:off x="158750" y="838200"/>
            <a:ext cx="304165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</a:rPr>
              <a:t>KAIZEN THEME : </a:t>
            </a:r>
            <a:r>
              <a:rPr lang="en-US" alt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To </a:t>
            </a:r>
            <a:r>
              <a:rPr lang="en-US" alt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Reduce waiting time</a:t>
            </a:r>
            <a:endParaRPr lang="en-US" alt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dirty="0">
              <a:latin typeface="Calibri" pitchFamily="34" charset="0"/>
            </a:endParaRPr>
          </a:p>
          <a:p>
            <a:pPr>
              <a:defRPr/>
            </a:pPr>
            <a:r>
              <a:rPr lang="en-US" altLang="en-US" sz="1050" dirty="0">
                <a:latin typeface="Calibri" pitchFamily="34" charset="0"/>
              </a:rPr>
              <a:t> </a:t>
            </a:r>
          </a:p>
          <a:p>
            <a:pPr>
              <a:defRPr/>
            </a:pPr>
            <a:r>
              <a:rPr lang="en-US" altLang="en-US" sz="1050" dirty="0">
                <a:latin typeface="Calibri" pitchFamily="34" charset="0"/>
              </a:rPr>
              <a:t> </a:t>
            </a:r>
          </a:p>
        </p:txBody>
      </p:sp>
      <p:sp>
        <p:nvSpPr>
          <p:cNvPr id="1068" name="Rectangle 41"/>
          <p:cNvSpPr>
            <a:spLocks noChangeArrowheads="1"/>
          </p:cNvSpPr>
          <p:nvPr/>
        </p:nvSpPr>
        <p:spPr bwMode="auto">
          <a:xfrm>
            <a:off x="152400" y="1219200"/>
            <a:ext cx="3048000" cy="549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</a:rPr>
              <a:t>Problem present status </a:t>
            </a:r>
            <a:r>
              <a:rPr lang="en-US" altLang="en-US" sz="1050" b="1" dirty="0" smtClean="0">
                <a:latin typeface="Calibri" pitchFamily="34" charset="0"/>
              </a:rPr>
              <a:t>:-line not balanced 3 sec waiting time by part no. punching stage 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 </a:t>
            </a:r>
            <a:endParaRPr lang="en-US" altLang="en-US" sz="1050" dirty="0">
              <a:latin typeface="Calibri" pitchFamily="34" charset="0"/>
            </a:endParaRPr>
          </a:p>
        </p:txBody>
      </p:sp>
      <p:sp>
        <p:nvSpPr>
          <p:cNvPr id="8236" name="Rectangle 43"/>
          <p:cNvSpPr>
            <a:spLocks noChangeArrowheads="1"/>
          </p:cNvSpPr>
          <p:nvPr/>
        </p:nvSpPr>
        <p:spPr bwMode="auto">
          <a:xfrm>
            <a:off x="3200400" y="1143000"/>
            <a:ext cx="3273425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COUNTERMEASURE</a:t>
            </a:r>
            <a:r>
              <a:rPr lang="en-US" sz="1050" b="1" dirty="0">
                <a:latin typeface="Calibri" pitchFamily="34" charset="0"/>
                <a:cs typeface="Calibri" pitchFamily="34" charset="0"/>
              </a:rPr>
              <a:t>:-</a:t>
            </a:r>
          </a:p>
          <a:p>
            <a:pPr>
              <a:defRPr/>
            </a:pPr>
            <a:r>
              <a:rPr lang="en-US" sz="105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alt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6478588" y="11430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6478588" y="12954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6478588" y="14478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61" name="Rectangle 47"/>
          <p:cNvSpPr>
            <a:spLocks noChangeArrowheads="1"/>
          </p:cNvSpPr>
          <p:nvPr/>
        </p:nvSpPr>
        <p:spPr bwMode="auto">
          <a:xfrm>
            <a:off x="6478588" y="16002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TDC 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7773988" y="11430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" name="Rectangle 49"/>
          <p:cNvSpPr>
            <a:spLocks noChangeArrowheads="1"/>
          </p:cNvSpPr>
          <p:nvPr/>
        </p:nvSpPr>
        <p:spPr bwMode="auto">
          <a:xfrm>
            <a:off x="7773988" y="1295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85%OEE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Rectangle 50"/>
          <p:cNvSpPr>
            <a:spLocks noChangeArrowheads="1"/>
          </p:cNvSpPr>
          <p:nvPr/>
        </p:nvSpPr>
        <p:spPr bwMode="auto">
          <a:xfrm>
            <a:off x="7773988" y="1447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20.08.2016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" name="Rectangle 51"/>
          <p:cNvSpPr>
            <a:spLocks noChangeArrowheads="1"/>
          </p:cNvSpPr>
          <p:nvPr/>
        </p:nvSpPr>
        <p:spPr bwMode="auto">
          <a:xfrm>
            <a:off x="7773988" y="1600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22.09.2016</a:t>
            </a:r>
          </a:p>
        </p:txBody>
      </p:sp>
      <p:sp>
        <p:nvSpPr>
          <p:cNvPr id="6198" name="Rectangle 52"/>
          <p:cNvSpPr>
            <a:spLocks noChangeArrowheads="1"/>
          </p:cNvSpPr>
          <p:nvPr/>
        </p:nvSpPr>
        <p:spPr bwMode="auto">
          <a:xfrm>
            <a:off x="6477000" y="1752600"/>
            <a:ext cx="25146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MEMBERS Shrikant Kulkarni , </a:t>
            </a:r>
          </a:p>
          <a:p>
            <a:pPr>
              <a:defRPr/>
            </a:pPr>
            <a:r>
              <a:rPr lang="en-US" altLang="en-US" sz="1050" b="1" dirty="0" err="1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monika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 ,</a:t>
            </a:r>
            <a:r>
              <a:rPr lang="en-US" altLang="en-US" sz="1050" b="1" dirty="0" err="1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vijay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   :</a:t>
            </a:r>
            <a:endParaRPr lang="en-US" altLang="en-US" sz="1050" dirty="0">
              <a:latin typeface="Calibri" pitchFamily="34" charset="0"/>
            </a:endParaRP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6478588" y="2362200"/>
            <a:ext cx="25130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:-</a:t>
            </a: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6478588" y="2514600"/>
            <a:ext cx="2513012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alt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Save manpower ,work load balance , increase productivity</a:t>
            </a:r>
            <a:endParaRPr lang="en-US" alt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1" name="Rectangle 59"/>
          <p:cNvSpPr>
            <a:spLocks noChangeArrowheads="1"/>
          </p:cNvSpPr>
          <p:nvPr/>
        </p:nvSpPr>
        <p:spPr bwMode="auto">
          <a:xfrm>
            <a:off x="152400" y="6030913"/>
            <a:ext cx="3052763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</a:t>
            </a:r>
            <a:r>
              <a:rPr lang="en-US" altLang="en-US" sz="1050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:-Janardan sate 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2" name="Rectangle 60"/>
          <p:cNvSpPr>
            <a:spLocks noChangeArrowheads="1"/>
          </p:cNvSpPr>
          <p:nvPr/>
        </p:nvSpPr>
        <p:spPr bwMode="auto">
          <a:xfrm>
            <a:off x="152400" y="5768975"/>
            <a:ext cx="3052763" cy="261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</a:t>
            </a:r>
            <a:r>
              <a:rPr lang="en-US" altLang="en-US" sz="1050" dirty="0" smtClean="0">
                <a:latin typeface="Calibri" pitchFamily="34" charset="0"/>
                <a:cs typeface="Calibri" pitchFamily="34" charset="0"/>
              </a:rPr>
              <a:t>:-Shrikant Kulkarni 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3" name="Rectangle 61"/>
          <p:cNvSpPr>
            <a:spLocks noChangeArrowheads="1"/>
          </p:cNvSpPr>
          <p:nvPr/>
        </p:nvSpPr>
        <p:spPr bwMode="auto">
          <a:xfrm>
            <a:off x="152400" y="5526088"/>
            <a:ext cx="3052763" cy="2428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:-  </a:t>
            </a: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08.10.16</a:t>
            </a:r>
            <a:endParaRPr lang="en-US" altLang="en-US" sz="1050" dirty="0">
              <a:latin typeface="Calibri" pitchFamily="34" charset="0"/>
            </a:endParaRPr>
          </a:p>
        </p:txBody>
      </p:sp>
      <p:sp>
        <p:nvSpPr>
          <p:cNvPr id="1084" name="Rectangle 62"/>
          <p:cNvSpPr>
            <a:spLocks noChangeArrowheads="1"/>
          </p:cNvSpPr>
          <p:nvPr/>
        </p:nvSpPr>
        <p:spPr bwMode="auto">
          <a:xfrm>
            <a:off x="152400" y="3657600"/>
            <a:ext cx="3052763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</a:rPr>
              <a:t>WHY - WHY ANALYSIS :-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 </a:t>
            </a: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Why1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sz="1050" b="1" dirty="0">
                <a:solidFill>
                  <a:srgbClr val="0033CC"/>
                </a:solidFill>
                <a:latin typeface="Calibri" pitchFamily="34" charset="0"/>
              </a:rPr>
              <a:t>:- </a:t>
            </a: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</a:rPr>
              <a:t>work load in not equally divided </a:t>
            </a: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</a:rPr>
              <a:t>Why2 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:-  </a:t>
            </a:r>
            <a:r>
              <a:rPr lang="en-US" altLang="en-US" sz="1050" b="1" dirty="0" smtClean="0">
                <a:solidFill>
                  <a:srgbClr val="0000FF"/>
                </a:solidFill>
                <a:latin typeface="Calibri" pitchFamily="34" charset="0"/>
              </a:rPr>
              <a:t>cycle time not balanced </a:t>
            </a:r>
            <a:endParaRPr lang="en-US" alt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Why3</a:t>
            </a:r>
            <a:r>
              <a:rPr lang="en-US" sz="1050" b="1" dirty="0" smtClean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altLang="en-US" sz="1050" b="1" dirty="0">
                <a:latin typeface="Calibri" pitchFamily="34" charset="0"/>
              </a:rPr>
              <a:t>:-  </a:t>
            </a:r>
            <a:r>
              <a:rPr lang="en-US" altLang="en-US" sz="1050" b="1" dirty="0" smtClean="0">
                <a:latin typeface="Calibri" pitchFamily="34" charset="0"/>
              </a:rPr>
              <a:t>part no . punching operator waiting</a:t>
            </a:r>
            <a:endParaRPr lang="en-US" altLang="en-US" sz="1050" dirty="0">
              <a:latin typeface="Calibri" pitchFamily="34" charset="0"/>
            </a:endParaRPr>
          </a:p>
        </p:txBody>
      </p:sp>
      <p:sp>
        <p:nvSpPr>
          <p:cNvPr id="6205" name="Rectangle 63"/>
          <p:cNvSpPr>
            <a:spLocks noChangeArrowheads="1"/>
          </p:cNvSpPr>
          <p:nvPr/>
        </p:nvSpPr>
        <p:spPr bwMode="auto">
          <a:xfrm>
            <a:off x="3205163" y="3657600"/>
            <a:ext cx="3273425" cy="2817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:-</a:t>
            </a: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	</a:t>
            </a: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57" name="Rectangle 66"/>
          <p:cNvSpPr>
            <a:spLocks noChangeArrowheads="1"/>
          </p:cNvSpPr>
          <p:nvPr/>
        </p:nvSpPr>
        <p:spPr bwMode="auto">
          <a:xfrm>
            <a:off x="6478588" y="5637213"/>
            <a:ext cx="25130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1000" b="1">
                <a:solidFill>
                  <a:srgbClr val="0000CC"/>
                </a:solidFill>
                <a:latin typeface="Calibri" pitchFamily="34" charset="0"/>
              </a:rPr>
              <a:t>SCOPE &amp; PLAN FOR HORIZONTAL DEPLOYMENT</a:t>
            </a:r>
          </a:p>
        </p:txBody>
      </p:sp>
      <p:sp>
        <p:nvSpPr>
          <p:cNvPr id="4158" name="Rectangle 72"/>
          <p:cNvSpPr>
            <a:spLocks noChangeArrowheads="1"/>
          </p:cNvSpPr>
          <p:nvPr/>
        </p:nvSpPr>
        <p:spPr bwMode="auto">
          <a:xfrm>
            <a:off x="6478588" y="5865813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SR.</a:t>
            </a:r>
          </a:p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NO.</a:t>
            </a:r>
          </a:p>
        </p:txBody>
      </p:sp>
      <p:sp>
        <p:nvSpPr>
          <p:cNvPr id="4159" name="Rectangle 73"/>
          <p:cNvSpPr>
            <a:spLocks noChangeArrowheads="1"/>
          </p:cNvSpPr>
          <p:nvPr/>
        </p:nvSpPr>
        <p:spPr bwMode="auto">
          <a:xfrm>
            <a:off x="6707188" y="5865813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CELL</a:t>
            </a:r>
          </a:p>
        </p:txBody>
      </p:sp>
      <p:sp>
        <p:nvSpPr>
          <p:cNvPr id="4160" name="Rectangle 74"/>
          <p:cNvSpPr>
            <a:spLocks noChangeArrowheads="1"/>
          </p:cNvSpPr>
          <p:nvPr/>
        </p:nvSpPr>
        <p:spPr bwMode="auto">
          <a:xfrm>
            <a:off x="7164388" y="5865813"/>
            <a:ext cx="533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TARGET</a:t>
            </a:r>
          </a:p>
        </p:txBody>
      </p:sp>
      <p:sp>
        <p:nvSpPr>
          <p:cNvPr id="4161" name="Rectangle 75"/>
          <p:cNvSpPr>
            <a:spLocks noChangeArrowheads="1"/>
          </p:cNvSpPr>
          <p:nvPr/>
        </p:nvSpPr>
        <p:spPr bwMode="auto">
          <a:xfrm>
            <a:off x="7697788" y="5865813"/>
            <a:ext cx="8366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RESPONSIBILITY</a:t>
            </a:r>
          </a:p>
        </p:txBody>
      </p:sp>
      <p:sp>
        <p:nvSpPr>
          <p:cNvPr id="4162" name="Rectangle 76"/>
          <p:cNvSpPr>
            <a:spLocks noChangeArrowheads="1"/>
          </p:cNvSpPr>
          <p:nvPr/>
        </p:nvSpPr>
        <p:spPr bwMode="auto">
          <a:xfrm>
            <a:off x="8534400" y="5865813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STATUS</a:t>
            </a:r>
          </a:p>
        </p:txBody>
      </p:sp>
      <p:sp>
        <p:nvSpPr>
          <p:cNvPr id="6214" name="Rectangle 81"/>
          <p:cNvSpPr>
            <a:spLocks noChangeArrowheads="1"/>
          </p:cNvSpPr>
          <p:nvPr/>
        </p:nvSpPr>
        <p:spPr bwMode="auto">
          <a:xfrm>
            <a:off x="8458200" y="6094413"/>
            <a:ext cx="6096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5" name="Rectangle 85"/>
          <p:cNvSpPr>
            <a:spLocks noChangeArrowheads="1"/>
          </p:cNvSpPr>
          <p:nvPr/>
        </p:nvSpPr>
        <p:spPr bwMode="auto">
          <a:xfrm>
            <a:off x="6478588" y="3276600"/>
            <a:ext cx="251301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6216" name="Rectangle 105"/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7" name="Line 83"/>
          <p:cNvSpPr>
            <a:spLocks noChangeShapeType="1"/>
          </p:cNvSpPr>
          <p:nvPr/>
        </p:nvSpPr>
        <p:spPr bwMode="auto">
          <a:xfrm>
            <a:off x="6326188" y="1979613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9" name="Line 86"/>
          <p:cNvSpPr>
            <a:spLocks noChangeShapeType="1"/>
          </p:cNvSpPr>
          <p:nvPr/>
        </p:nvSpPr>
        <p:spPr bwMode="auto">
          <a:xfrm>
            <a:off x="6326188" y="1905000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0" name="Line 87"/>
          <p:cNvSpPr>
            <a:spLocks noChangeShapeType="1"/>
          </p:cNvSpPr>
          <p:nvPr/>
        </p:nvSpPr>
        <p:spPr bwMode="auto">
          <a:xfrm>
            <a:off x="6326188" y="2152650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69" name="Rectangle 78"/>
          <p:cNvSpPr>
            <a:spLocks noChangeArrowheads="1"/>
          </p:cNvSpPr>
          <p:nvPr/>
        </p:nvSpPr>
        <p:spPr bwMode="auto">
          <a:xfrm>
            <a:off x="6705600" y="6094413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A394</a:t>
            </a:r>
          </a:p>
        </p:txBody>
      </p:sp>
      <p:sp>
        <p:nvSpPr>
          <p:cNvPr id="6222" name="Rectangle 78"/>
          <p:cNvSpPr>
            <a:spLocks noChangeArrowheads="1"/>
          </p:cNvSpPr>
          <p:nvPr/>
        </p:nvSpPr>
        <p:spPr bwMode="auto">
          <a:xfrm>
            <a:off x="6478588" y="6094413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6478588" y="3581400"/>
            <a:ext cx="2513012" cy="1522413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WHAT TO </a:t>
            </a:r>
            <a:r>
              <a:rPr lang="en-US" sz="1050" b="1">
                <a:solidFill>
                  <a:srgbClr val="0000CC"/>
                </a:solidFill>
                <a:latin typeface="Calibri"/>
              </a:rPr>
              <a:t>DO</a:t>
            </a:r>
            <a:r>
              <a:rPr lang="en-US" sz="1050" b="1" smtClean="0">
                <a:solidFill>
                  <a:srgbClr val="0000CC"/>
                </a:solidFill>
                <a:latin typeface="Calibri"/>
              </a:rPr>
              <a:t>:-</a:t>
            </a:r>
            <a:r>
              <a:rPr lang="en-US" sz="1050" smtClean="0"/>
              <a:t>.</a:t>
            </a:r>
            <a:r>
              <a:rPr lang="en-US" sz="105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en-US" sz="1050" dirty="0"/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HOW TO DO:-</a:t>
            </a:r>
            <a:r>
              <a:rPr lang="en-US" sz="1050" dirty="0"/>
              <a:t> 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FREQUENCY :- 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5" name="TextBox 4"/>
          <p:cNvSpPr txBox="1">
            <a:spLocks noChangeArrowheads="1"/>
          </p:cNvSpPr>
          <p:nvPr/>
        </p:nvSpPr>
        <p:spPr bwMode="auto">
          <a:xfrm>
            <a:off x="1182688" y="234950"/>
            <a:ext cx="395287" cy="254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152400" y="5181600"/>
            <a:ext cx="3048000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</a:rPr>
              <a:t>ROOT CAUSE : </a:t>
            </a: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</a:rPr>
              <a:t>Line not balanced 3sec waiting time</a:t>
            </a:r>
            <a:endParaRPr lang="en-US" altLang="en-US" sz="1050" dirty="0">
              <a:latin typeface="Calibri" pitchFamily="34" charset="0"/>
            </a:endParaRPr>
          </a:p>
          <a:p>
            <a:pPr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</a:rPr>
              <a:t> </a:t>
            </a:r>
            <a:endParaRPr lang="en-US" alt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8" name="Rectangle 79"/>
          <p:cNvSpPr>
            <a:spLocks noChangeArrowheads="1"/>
          </p:cNvSpPr>
          <p:nvPr/>
        </p:nvSpPr>
        <p:spPr bwMode="auto">
          <a:xfrm>
            <a:off x="6478588" y="6096000"/>
            <a:ext cx="227012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73"/>
          <p:cNvSpPr>
            <a:spLocks noChangeArrowheads="1"/>
          </p:cNvSpPr>
          <p:nvPr/>
        </p:nvSpPr>
        <p:spPr bwMode="auto">
          <a:xfrm>
            <a:off x="6478588" y="6096000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</a:p>
        </p:txBody>
      </p:sp>
      <p:sp>
        <p:nvSpPr>
          <p:cNvPr id="103" name="Rectangle 73"/>
          <p:cNvSpPr>
            <a:spLocks noChangeArrowheads="1"/>
          </p:cNvSpPr>
          <p:nvPr/>
        </p:nvSpPr>
        <p:spPr bwMode="auto">
          <a:xfrm>
            <a:off x="8534400" y="6096000"/>
            <a:ext cx="457200" cy="379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77" name="Rectangle 73"/>
          <p:cNvSpPr>
            <a:spLocks noChangeArrowheads="1"/>
          </p:cNvSpPr>
          <p:nvPr/>
        </p:nvSpPr>
        <p:spPr bwMode="auto">
          <a:xfrm>
            <a:off x="8534400" y="6096000"/>
            <a:ext cx="45720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700" b="1">
                <a:solidFill>
                  <a:srgbClr val="000000"/>
                </a:solidFill>
                <a:latin typeface="Calibri" pitchFamily="34" charset="0"/>
              </a:rPr>
              <a:t>Completed</a:t>
            </a:r>
          </a:p>
        </p:txBody>
      </p:sp>
      <p:sp>
        <p:nvSpPr>
          <p:cNvPr id="4178" name="Oval 2"/>
          <p:cNvSpPr>
            <a:spLocks noChangeArrowheads="1"/>
          </p:cNvSpPr>
          <p:nvPr/>
        </p:nvSpPr>
        <p:spPr bwMode="auto">
          <a:xfrm>
            <a:off x="609600" y="2112963"/>
            <a:ext cx="273050" cy="3254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115" name="Rectangle 47"/>
          <p:cNvSpPr>
            <a:spLocks noChangeArrowheads="1"/>
          </p:cNvSpPr>
          <p:nvPr/>
        </p:nvSpPr>
        <p:spPr bwMode="auto">
          <a:xfrm>
            <a:off x="6478588" y="1752600"/>
            <a:ext cx="1295400" cy="133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sp>
        <p:nvSpPr>
          <p:cNvPr id="116" name="Rectangle 51"/>
          <p:cNvSpPr>
            <a:spLocks noChangeArrowheads="1"/>
          </p:cNvSpPr>
          <p:nvPr/>
        </p:nvSpPr>
        <p:spPr bwMode="auto">
          <a:xfrm>
            <a:off x="7773988" y="1752600"/>
            <a:ext cx="1217612" cy="133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22.09.2016</a:t>
            </a:r>
          </a:p>
        </p:txBody>
      </p:sp>
      <p:cxnSp>
        <p:nvCxnSpPr>
          <p:cNvPr id="4181" name="Straight Connector 7"/>
          <p:cNvCxnSpPr>
            <a:cxnSpLocks noChangeShapeType="1"/>
          </p:cNvCxnSpPr>
          <p:nvPr/>
        </p:nvCxnSpPr>
        <p:spPr bwMode="auto">
          <a:xfrm>
            <a:off x="995363" y="1979613"/>
            <a:ext cx="0" cy="8397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4182" name="Straight Connector 12"/>
          <p:cNvCxnSpPr>
            <a:cxnSpLocks noChangeShapeType="1"/>
          </p:cNvCxnSpPr>
          <p:nvPr/>
        </p:nvCxnSpPr>
        <p:spPr bwMode="auto">
          <a:xfrm>
            <a:off x="3429000" y="2590800"/>
            <a:ext cx="0" cy="7858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4183" name="Straight Arrow Connector 17"/>
          <p:cNvCxnSpPr>
            <a:cxnSpLocks noChangeShapeType="1"/>
          </p:cNvCxnSpPr>
          <p:nvPr/>
        </p:nvCxnSpPr>
        <p:spPr bwMode="auto">
          <a:xfrm>
            <a:off x="3490913" y="2590800"/>
            <a:ext cx="0" cy="68580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4184" name="Straight Connector 30"/>
          <p:cNvCxnSpPr>
            <a:cxnSpLocks noChangeShapeType="1"/>
          </p:cNvCxnSpPr>
          <p:nvPr/>
        </p:nvCxnSpPr>
        <p:spPr bwMode="auto">
          <a:xfrm>
            <a:off x="3505200" y="2590800"/>
            <a:ext cx="114300" cy="533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4185" name="Rectangle 73"/>
          <p:cNvSpPr>
            <a:spLocks noChangeArrowheads="1"/>
          </p:cNvSpPr>
          <p:nvPr/>
        </p:nvSpPr>
        <p:spPr bwMode="auto">
          <a:xfrm>
            <a:off x="6705600" y="6094413"/>
            <a:ext cx="458788" cy="3825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endParaRPr lang="en-US" altLang="en-US" sz="9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186" name="Rectangle 74"/>
          <p:cNvSpPr>
            <a:spLocks noChangeArrowheads="1"/>
          </p:cNvSpPr>
          <p:nvPr/>
        </p:nvSpPr>
        <p:spPr bwMode="auto">
          <a:xfrm>
            <a:off x="7164388" y="60960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23.09.16</a:t>
            </a:r>
          </a:p>
        </p:txBody>
      </p:sp>
      <p:sp>
        <p:nvSpPr>
          <p:cNvPr id="105" name="Rounded Rectangle 95"/>
          <p:cNvSpPr>
            <a:spLocks noChangeArrowheads="1"/>
          </p:cNvSpPr>
          <p:nvPr/>
        </p:nvSpPr>
        <p:spPr bwMode="auto">
          <a:xfrm>
            <a:off x="5499100" y="3287713"/>
            <a:ext cx="914400" cy="282575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sp>
        <p:nvSpPr>
          <p:cNvPr id="4188" name="Rectangle 75"/>
          <p:cNvSpPr>
            <a:spLocks noChangeArrowheads="1"/>
          </p:cNvSpPr>
          <p:nvPr/>
        </p:nvSpPr>
        <p:spPr bwMode="auto">
          <a:xfrm>
            <a:off x="7697788" y="6096000"/>
            <a:ext cx="836612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Nitin Sutar</a:t>
            </a:r>
          </a:p>
        </p:txBody>
      </p:sp>
      <p:sp>
        <p:nvSpPr>
          <p:cNvPr id="4189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93E78CA-7379-4C90-A10B-2CBDDFE50D1A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  <p:sp>
        <p:nvSpPr>
          <p:cNvPr id="101" name="Rounded Rectangle 95"/>
          <p:cNvSpPr>
            <a:spLocks noChangeArrowheads="1"/>
          </p:cNvSpPr>
          <p:nvPr/>
        </p:nvSpPr>
        <p:spPr bwMode="auto">
          <a:xfrm>
            <a:off x="2225675" y="3363913"/>
            <a:ext cx="914400" cy="282575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Before</a:t>
            </a: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1628216"/>
              </p:ext>
            </p:extLst>
          </p:nvPr>
        </p:nvGraphicFramePr>
        <p:xfrm>
          <a:off x="3275856" y="4005063"/>
          <a:ext cx="3137644" cy="2468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Chart" r:id="rId6" imgW="4962574" imgH="2048434" progId="Excel.Chart.8">
                  <p:embed/>
                </p:oleObj>
              </mc:Choice>
              <mc:Fallback>
                <p:oleObj name="Chart" r:id="rId6" imgW="4962574" imgH="2048434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4005063"/>
                        <a:ext cx="3137644" cy="24687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" name="Object 9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0795221"/>
              </p:ext>
            </p:extLst>
          </p:nvPr>
        </p:nvGraphicFramePr>
        <p:xfrm>
          <a:off x="133619" y="1779586"/>
          <a:ext cx="2978152" cy="157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Worksheet" r:id="rId9" imgW="4377307" imgH="2542252" progId="Excel.Sheet.8">
                  <p:embed/>
                </p:oleObj>
              </mc:Choice>
              <mc:Fallback>
                <p:oleObj name="Worksheet" r:id="rId9" imgW="4377307" imgH="2542252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619" y="1779586"/>
                        <a:ext cx="2978152" cy="1573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" name="Object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1663758"/>
              </p:ext>
            </p:extLst>
          </p:nvPr>
        </p:nvGraphicFramePr>
        <p:xfrm>
          <a:off x="3322504" y="1566863"/>
          <a:ext cx="2965718" cy="171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Worksheet" r:id="rId12" imgW="4237087" imgH="2566638" progId="Excel.Sheet.8">
                  <p:embed/>
                </p:oleObj>
              </mc:Choice>
              <mc:Fallback>
                <p:oleObj name="Worksheet" r:id="rId12" imgW="4237087" imgH="2566638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2504" y="1566863"/>
                        <a:ext cx="2965718" cy="171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174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220</Words>
  <Application>Microsoft Office PowerPoint</Application>
  <PresentationFormat>On-screen Show (4:3)</PresentationFormat>
  <Paragraphs>81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Office Theme</vt:lpstr>
      <vt:lpstr>Chart</vt:lpstr>
      <vt:lpstr>Worksheet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Sachin Kadnar</dc:creator>
  <cp:lastModifiedBy>Sachin Kadnar</cp:lastModifiedBy>
  <cp:revision>1</cp:revision>
  <dcterms:created xsi:type="dcterms:W3CDTF">2006-08-16T00:00:00Z</dcterms:created>
  <dcterms:modified xsi:type="dcterms:W3CDTF">2016-10-22T10:42:18Z</dcterms:modified>
</cp:coreProperties>
</file>