
<file path=[Content_Types].xml><?xml version="1.0" encoding="utf-8"?>
<Types xmlns="http://schemas.openxmlformats.org/package/2006/content-types"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98E480-6332-48EF-9F09-FD827EF380AF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3715DA-DCCB-4996-B46F-C7FADE921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1009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FA4090-EF45-4D1F-94CA-F699B18BC565}" type="slidenum">
              <a:rPr lang="en-IN" smtClean="0"/>
              <a:t>1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280866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Excel_97-2003_Worksheet1.xls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9" descr="advik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202954"/>
            <a:ext cx="1066800" cy="371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1" name="Straight Connector 10"/>
          <p:cNvCxnSpPr/>
          <p:nvPr/>
        </p:nvCxnSpPr>
        <p:spPr>
          <a:xfrm>
            <a:off x="152400" y="6705600"/>
            <a:ext cx="883925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40"/>
          <p:cNvSpPr>
            <a:spLocks noChangeArrowheads="1"/>
          </p:cNvSpPr>
          <p:nvPr/>
        </p:nvSpPr>
        <p:spPr bwMode="auto">
          <a:xfrm>
            <a:off x="3204785" y="761898"/>
            <a:ext cx="5786872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33CC"/>
                </a:solidFill>
              </a:rPr>
              <a:t>IDEA </a:t>
            </a:r>
            <a:r>
              <a:rPr lang="en-US" sz="1200" b="1" dirty="0" smtClean="0">
                <a:solidFill>
                  <a:srgbClr val="0033CC"/>
                </a:solidFill>
              </a:rPr>
              <a:t>:-</a:t>
            </a:r>
            <a:r>
              <a:rPr lang="en-US" sz="1200" b="1" dirty="0">
                <a:solidFill>
                  <a:srgbClr val="0033CC"/>
                </a:solidFill>
              </a:rPr>
              <a:t> </a:t>
            </a:r>
            <a:r>
              <a:rPr lang="en-US" sz="1200" b="1" dirty="0" smtClean="0">
                <a:solidFill>
                  <a:prstClr val="black"/>
                </a:solidFill>
              </a:rPr>
              <a:t>To change oil grade</a:t>
            </a:r>
            <a:endParaRPr lang="en-US" altLang="en-US" sz="1200" b="1" dirty="0">
              <a:solidFill>
                <a:prstClr val="black"/>
              </a:solidFill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59063" y="152400"/>
            <a:ext cx="8832594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59063" y="152400"/>
            <a:ext cx="1446718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5781" y="152400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NO 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3</a:t>
            </a:r>
            <a:endParaRPr lang="en-US" sz="1050" b="1" dirty="0">
              <a:solidFill>
                <a:srgbClr val="0033CC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5781" y="304774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TPM CIRCLE NAME </a:t>
            </a:r>
            <a:r>
              <a:rPr lang="en-US" sz="1050" b="1" dirty="0" smtClean="0">
                <a:solidFill>
                  <a:srgbClr val="0033CC"/>
                </a:solidFill>
              </a:rPr>
              <a:t>: P15 TEAM </a:t>
            </a:r>
            <a:endParaRPr lang="en-US" sz="1050" b="1" dirty="0"/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5781" y="457149"/>
            <a:ext cx="197971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DEPT :-</a:t>
            </a:r>
            <a:r>
              <a:rPr lang="en-US" sz="1050" dirty="0">
                <a:solidFill>
                  <a:srgbClr val="0033CC"/>
                </a:solidFill>
              </a:rPr>
              <a:t>  </a:t>
            </a:r>
            <a:r>
              <a:rPr lang="en-US" sz="1050" b="1" dirty="0" smtClean="0">
                <a:solidFill>
                  <a:prstClr val="black"/>
                </a:solidFill>
              </a:rPr>
              <a:t>Assembly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9063" y="609522"/>
            <a:ext cx="114214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 smtClean="0">
                <a:solidFill>
                  <a:prstClr val="black"/>
                </a:solidFill>
              </a:rPr>
              <a:t>A370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209" y="609522"/>
            <a:ext cx="1903576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CELL NAME</a:t>
            </a:r>
            <a:r>
              <a:rPr lang="en-US" sz="1050" b="1" dirty="0" smtClean="0">
                <a:solidFill>
                  <a:srgbClr val="0033CC"/>
                </a:solidFill>
              </a:rPr>
              <a:t>:- </a:t>
            </a:r>
            <a:r>
              <a:rPr lang="en-US" sz="1050" b="1" dirty="0" smtClean="0"/>
              <a:t>Oil Pump</a:t>
            </a:r>
            <a:endParaRPr lang="en-US" sz="1050" b="1" dirty="0"/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5500" y="152400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5500" y="304774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5500" y="457149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4784" y="609522"/>
            <a:ext cx="3121865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srgbClr val="0033CC"/>
                </a:solidFill>
              </a:rPr>
              <a:t>MACHINE </a:t>
            </a:r>
            <a:r>
              <a:rPr lang="en-US" sz="1050" b="1" dirty="0">
                <a:solidFill>
                  <a:srgbClr val="0033CC"/>
                </a:solidFill>
              </a:rPr>
              <a:t>/ STAGE  :- </a:t>
            </a: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 smtClean="0"/>
              <a:t>A370 assembly line 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650" y="609522"/>
            <a:ext cx="2665007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OPERATION  </a:t>
            </a:r>
            <a:r>
              <a:rPr lang="en-US" sz="1050" b="1" dirty="0" smtClean="0">
                <a:solidFill>
                  <a:srgbClr val="0033CC"/>
                </a:solidFill>
              </a:rPr>
              <a:t>:-</a:t>
            </a:r>
            <a:r>
              <a:rPr lang="en-US" sz="1050" b="1" dirty="0">
                <a:solidFill>
                  <a:srgbClr val="0033CC"/>
                </a:solidFill>
              </a:rPr>
              <a:t> </a:t>
            </a:r>
            <a:r>
              <a:rPr lang="en-US" sz="1050" b="1" dirty="0" smtClean="0">
                <a:solidFill>
                  <a:prstClr val="black"/>
                </a:solidFill>
              </a:rPr>
              <a:t>PRV testing m/c.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4803789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KK</a:t>
            </a:r>
          </a:p>
        </p:txBody>
      </p:sp>
      <p:sp>
        <p:nvSpPr>
          <p:cNvPr id="30" name="Rectangle 15"/>
          <p:cNvSpPr>
            <a:spLocks noChangeArrowheads="1"/>
          </p:cNvSpPr>
          <p:nvPr/>
        </p:nvSpPr>
        <p:spPr bwMode="auto">
          <a:xfrm>
            <a:off x="7240367" y="152400"/>
            <a:ext cx="1751290" cy="4571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sz="1600" dirty="0">
              <a:solidFill>
                <a:prstClr val="black"/>
              </a:solidFill>
            </a:endParaRPr>
          </a:p>
        </p:txBody>
      </p:sp>
      <p:sp>
        <p:nvSpPr>
          <p:cNvPr id="31" name="WordArt 16"/>
          <p:cNvSpPr>
            <a:spLocks noChangeArrowheads="1" noChangeShapeType="1" noTextEdit="1"/>
          </p:cNvSpPr>
          <p:nvPr/>
        </p:nvSpPr>
        <p:spPr bwMode="auto">
          <a:xfrm>
            <a:off x="7316510" y="228587"/>
            <a:ext cx="1598890" cy="2710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KAIZEN </a:t>
            </a:r>
            <a:r>
              <a:rPr lang="en-IN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 IDEA </a:t>
            </a:r>
            <a:r>
              <a:rPr lang="en-IN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  <a:latin typeface="Arial"/>
                <a:cs typeface="Arial"/>
              </a:rPr>
              <a:t>SHEET</a:t>
            </a:r>
          </a:p>
        </p:txBody>
      </p:sp>
      <p:sp>
        <p:nvSpPr>
          <p:cNvPr id="32" name="Rectangle 17"/>
          <p:cNvSpPr>
            <a:spLocks noChangeArrowheads="1"/>
          </p:cNvSpPr>
          <p:nvPr/>
        </p:nvSpPr>
        <p:spPr bwMode="auto">
          <a:xfrm>
            <a:off x="5108361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QM</a:t>
            </a:r>
          </a:p>
        </p:txBody>
      </p:sp>
      <p:sp>
        <p:nvSpPr>
          <p:cNvPr id="33" name="Rectangle 18"/>
          <p:cNvSpPr>
            <a:spLocks noChangeArrowheads="1"/>
          </p:cNvSpPr>
          <p:nvPr/>
        </p:nvSpPr>
        <p:spPr bwMode="auto">
          <a:xfrm>
            <a:off x="5412934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PM</a:t>
            </a:r>
          </a:p>
        </p:txBody>
      </p:sp>
      <p:sp>
        <p:nvSpPr>
          <p:cNvPr id="34" name="Rectangle 19"/>
          <p:cNvSpPr>
            <a:spLocks noChangeArrowheads="1"/>
          </p:cNvSpPr>
          <p:nvPr/>
        </p:nvSpPr>
        <p:spPr bwMode="auto">
          <a:xfrm>
            <a:off x="5717506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JH</a:t>
            </a:r>
          </a:p>
        </p:txBody>
      </p:sp>
      <p:sp>
        <p:nvSpPr>
          <p:cNvPr id="35" name="Rectangle 20"/>
          <p:cNvSpPr>
            <a:spLocks noChangeArrowheads="1"/>
          </p:cNvSpPr>
          <p:nvPr/>
        </p:nvSpPr>
        <p:spPr bwMode="auto">
          <a:xfrm>
            <a:off x="6022078" y="152400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SHE</a:t>
            </a:r>
          </a:p>
        </p:txBody>
      </p:sp>
      <p:sp>
        <p:nvSpPr>
          <p:cNvPr id="36" name="Rectangle 21"/>
          <p:cNvSpPr>
            <a:spLocks noChangeArrowheads="1"/>
          </p:cNvSpPr>
          <p:nvPr/>
        </p:nvSpPr>
        <p:spPr bwMode="auto">
          <a:xfrm>
            <a:off x="6326650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OT</a:t>
            </a:r>
          </a:p>
        </p:txBody>
      </p:sp>
      <p:sp>
        <p:nvSpPr>
          <p:cNvPr id="37" name="Rectangle 22"/>
          <p:cNvSpPr>
            <a:spLocks noChangeArrowheads="1"/>
          </p:cNvSpPr>
          <p:nvPr/>
        </p:nvSpPr>
        <p:spPr bwMode="auto">
          <a:xfrm>
            <a:off x="6631222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DM</a:t>
            </a:r>
          </a:p>
        </p:txBody>
      </p:sp>
      <p:sp>
        <p:nvSpPr>
          <p:cNvPr id="38" name="Rectangle 23"/>
          <p:cNvSpPr>
            <a:spLocks noChangeArrowheads="1"/>
          </p:cNvSpPr>
          <p:nvPr/>
        </p:nvSpPr>
        <p:spPr bwMode="auto">
          <a:xfrm>
            <a:off x="6935795" y="152400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E&amp;T</a:t>
            </a:r>
          </a:p>
        </p:txBody>
      </p:sp>
      <p:sp>
        <p:nvSpPr>
          <p:cNvPr id="39" name="Rectangle 24"/>
          <p:cNvSpPr>
            <a:spLocks noChangeArrowheads="1"/>
          </p:cNvSpPr>
          <p:nvPr/>
        </p:nvSpPr>
        <p:spPr bwMode="auto">
          <a:xfrm>
            <a:off x="4803789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0" name="Rectangle 25"/>
          <p:cNvSpPr>
            <a:spLocks noChangeArrowheads="1"/>
          </p:cNvSpPr>
          <p:nvPr/>
        </p:nvSpPr>
        <p:spPr bwMode="auto">
          <a:xfrm>
            <a:off x="5108361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1" name="Rectangle 26"/>
          <p:cNvSpPr>
            <a:spLocks noChangeArrowheads="1"/>
          </p:cNvSpPr>
          <p:nvPr/>
        </p:nvSpPr>
        <p:spPr bwMode="auto">
          <a:xfrm>
            <a:off x="5412934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2" name="Rectangle 27"/>
          <p:cNvSpPr>
            <a:spLocks noChangeArrowheads="1"/>
          </p:cNvSpPr>
          <p:nvPr/>
        </p:nvSpPr>
        <p:spPr bwMode="auto">
          <a:xfrm>
            <a:off x="5717506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3" name="Rectangle 28"/>
          <p:cNvSpPr>
            <a:spLocks noChangeArrowheads="1"/>
          </p:cNvSpPr>
          <p:nvPr/>
        </p:nvSpPr>
        <p:spPr bwMode="auto">
          <a:xfrm>
            <a:off x="6022078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4" name="Rectangle 29"/>
          <p:cNvSpPr>
            <a:spLocks noChangeArrowheads="1"/>
          </p:cNvSpPr>
          <p:nvPr/>
        </p:nvSpPr>
        <p:spPr bwMode="auto">
          <a:xfrm>
            <a:off x="6326650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5" name="Rectangle 30"/>
          <p:cNvSpPr>
            <a:spLocks noChangeArrowheads="1"/>
          </p:cNvSpPr>
          <p:nvPr/>
        </p:nvSpPr>
        <p:spPr bwMode="auto">
          <a:xfrm>
            <a:off x="6631222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6" name="Rectangle 31"/>
          <p:cNvSpPr>
            <a:spLocks noChangeArrowheads="1"/>
          </p:cNvSpPr>
          <p:nvPr/>
        </p:nvSpPr>
        <p:spPr bwMode="auto">
          <a:xfrm>
            <a:off x="6935795" y="304774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dirty="0">
              <a:solidFill>
                <a:prstClr val="black"/>
              </a:solidFill>
            </a:endParaRPr>
          </a:p>
        </p:txBody>
      </p:sp>
      <p:sp>
        <p:nvSpPr>
          <p:cNvPr id="47" name="Rectangle 32"/>
          <p:cNvSpPr>
            <a:spLocks noChangeArrowheads="1"/>
          </p:cNvSpPr>
          <p:nvPr/>
        </p:nvSpPr>
        <p:spPr bwMode="auto">
          <a:xfrm>
            <a:off x="4803789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P</a:t>
            </a:r>
          </a:p>
        </p:txBody>
      </p:sp>
      <p:sp>
        <p:nvSpPr>
          <p:cNvPr id="48" name="Rectangle 33"/>
          <p:cNvSpPr>
            <a:spLocks noChangeArrowheads="1"/>
          </p:cNvSpPr>
          <p:nvPr/>
        </p:nvSpPr>
        <p:spPr bwMode="auto">
          <a:xfrm>
            <a:off x="5108361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dirty="0">
                <a:solidFill>
                  <a:prstClr val="black"/>
                </a:solidFill>
              </a:rPr>
              <a:t>Q</a:t>
            </a:r>
          </a:p>
        </p:txBody>
      </p:sp>
      <p:sp>
        <p:nvSpPr>
          <p:cNvPr id="49" name="Rectangle 34"/>
          <p:cNvSpPr>
            <a:spLocks noChangeArrowheads="1"/>
          </p:cNvSpPr>
          <p:nvPr/>
        </p:nvSpPr>
        <p:spPr bwMode="auto">
          <a:xfrm>
            <a:off x="5412934" y="457149"/>
            <a:ext cx="609144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600" b="1" dirty="0">
                <a:solidFill>
                  <a:prstClr val="black"/>
                </a:solidFill>
              </a:rPr>
              <a:t>DEF :-</a:t>
            </a:r>
            <a:r>
              <a:rPr lang="en-US" sz="500" b="1" dirty="0">
                <a:solidFill>
                  <a:prstClr val="black"/>
                </a:solidFill>
              </a:rPr>
              <a:t> </a:t>
            </a:r>
            <a:r>
              <a:rPr lang="en-US" sz="1000" b="1" dirty="0">
                <a:solidFill>
                  <a:prstClr val="black"/>
                </a:solidFill>
              </a:rPr>
              <a:t>A</a:t>
            </a:r>
            <a:endParaRPr lang="en-US" sz="500" b="1" dirty="0">
              <a:solidFill>
                <a:prstClr val="black"/>
              </a:solidFill>
            </a:endParaRPr>
          </a:p>
        </p:txBody>
      </p:sp>
      <p:sp>
        <p:nvSpPr>
          <p:cNvPr id="50" name="Rectangle 35"/>
          <p:cNvSpPr>
            <a:spLocks noChangeArrowheads="1"/>
          </p:cNvSpPr>
          <p:nvPr/>
        </p:nvSpPr>
        <p:spPr bwMode="auto">
          <a:xfrm>
            <a:off x="6022078" y="457149"/>
            <a:ext cx="304572" cy="152374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</a:t>
            </a:r>
          </a:p>
        </p:txBody>
      </p:sp>
      <p:sp>
        <p:nvSpPr>
          <p:cNvPr id="51" name="Rectangle 36"/>
          <p:cNvSpPr>
            <a:spLocks noChangeArrowheads="1"/>
          </p:cNvSpPr>
          <p:nvPr/>
        </p:nvSpPr>
        <p:spPr bwMode="auto">
          <a:xfrm>
            <a:off x="6326650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D</a:t>
            </a:r>
          </a:p>
        </p:txBody>
      </p:sp>
      <p:sp>
        <p:nvSpPr>
          <p:cNvPr id="52" name="Rectangle 37"/>
          <p:cNvSpPr>
            <a:spLocks noChangeArrowheads="1"/>
          </p:cNvSpPr>
          <p:nvPr/>
        </p:nvSpPr>
        <p:spPr bwMode="auto">
          <a:xfrm>
            <a:off x="6631222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</a:t>
            </a:r>
          </a:p>
        </p:txBody>
      </p:sp>
      <p:sp>
        <p:nvSpPr>
          <p:cNvPr id="53" name="Rectangle 38"/>
          <p:cNvSpPr>
            <a:spLocks noChangeArrowheads="1"/>
          </p:cNvSpPr>
          <p:nvPr/>
        </p:nvSpPr>
        <p:spPr bwMode="auto">
          <a:xfrm>
            <a:off x="6935795" y="457149"/>
            <a:ext cx="30457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folHlink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M</a:t>
            </a:r>
          </a:p>
        </p:txBody>
      </p:sp>
      <p:sp>
        <p:nvSpPr>
          <p:cNvPr id="54" name="Rectangle 39"/>
          <p:cNvSpPr>
            <a:spLocks noChangeArrowheads="1"/>
          </p:cNvSpPr>
          <p:nvPr/>
        </p:nvSpPr>
        <p:spPr bwMode="auto">
          <a:xfrm>
            <a:off x="159063" y="761898"/>
            <a:ext cx="3045722" cy="6094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KAIZEN THEME </a:t>
            </a:r>
            <a:r>
              <a:rPr lang="en-US" sz="1200" b="1" dirty="0" smtClean="0">
                <a:solidFill>
                  <a:srgbClr val="0000CC"/>
                </a:solidFill>
              </a:rPr>
              <a:t>: </a:t>
            </a:r>
            <a:r>
              <a:rPr lang="en-US" sz="1200" b="1" dirty="0" smtClean="0"/>
              <a:t>To save cost of oil consumption.</a:t>
            </a:r>
            <a:endParaRPr lang="en-US" altLang="en-US" sz="1200" b="1" dirty="0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159063" y="137139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00" b="1" dirty="0">
                <a:solidFill>
                  <a:srgbClr val="0033CC"/>
                </a:solidFill>
              </a:rPr>
              <a:t>WIDELY/DEEPLY:-</a:t>
            </a:r>
            <a:endParaRPr lang="en-US" sz="800" b="1" dirty="0">
              <a:solidFill>
                <a:srgbClr val="0033CC"/>
              </a:solidFill>
            </a:endParaRPr>
          </a:p>
        </p:txBody>
      </p:sp>
      <p:sp>
        <p:nvSpPr>
          <p:cNvPr id="56" name="Rectangle 42"/>
          <p:cNvSpPr>
            <a:spLocks noChangeArrowheads="1"/>
          </p:cNvSpPr>
          <p:nvPr/>
        </p:nvSpPr>
        <p:spPr bwMode="auto">
          <a:xfrm>
            <a:off x="159063" y="1599956"/>
            <a:ext cx="3045722" cy="2285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66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33CC"/>
                </a:solidFill>
              </a:rPr>
              <a:t>PROBLEM / PRESENT STATUS </a:t>
            </a:r>
            <a:r>
              <a:rPr lang="en-US" sz="1200" b="1" dirty="0" smtClean="0">
                <a:solidFill>
                  <a:srgbClr val="0033CC"/>
                </a:solidFill>
              </a:rPr>
              <a:t>:-  </a:t>
            </a:r>
            <a:r>
              <a:rPr lang="en-US" sz="1200" b="1" dirty="0" smtClean="0"/>
              <a:t>Oil used for PRV testing m/c  having cost more.(Rust off 274-168 rs/litre)</a:t>
            </a:r>
          </a:p>
          <a:p>
            <a:endParaRPr lang="en-US" sz="1200" b="1" dirty="0" smtClean="0"/>
          </a:p>
          <a:p>
            <a:endParaRPr lang="en-US" sz="1200" b="1" dirty="0"/>
          </a:p>
          <a:p>
            <a:r>
              <a:rPr lang="en-US" sz="1200" b="1" dirty="0" smtClean="0"/>
              <a:t>      </a:t>
            </a:r>
            <a:r>
              <a:rPr lang="en-US" sz="1600" b="1" dirty="0" smtClean="0"/>
              <a:t>Req./ month=100 litre Approx.</a:t>
            </a:r>
          </a:p>
          <a:p>
            <a:r>
              <a:rPr lang="en-US" sz="1600" b="1" dirty="0"/>
              <a:t> </a:t>
            </a:r>
            <a:r>
              <a:rPr lang="en-US" sz="1600" b="1" dirty="0" smtClean="0"/>
              <a:t>   Cost /month=16800/month            </a:t>
            </a:r>
          </a:p>
          <a:p>
            <a:endParaRPr lang="en-US" altLang="en-US" sz="1100" b="1" dirty="0"/>
          </a:p>
        </p:txBody>
      </p:sp>
      <p:sp>
        <p:nvSpPr>
          <p:cNvPr id="57" name="Rectangle 43"/>
          <p:cNvSpPr>
            <a:spLocks noChangeArrowheads="1"/>
          </p:cNvSpPr>
          <p:nvPr/>
        </p:nvSpPr>
        <p:spPr bwMode="auto">
          <a:xfrm>
            <a:off x="3204785" y="1142833"/>
            <a:ext cx="3274151" cy="274273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 smtClean="0">
                <a:solidFill>
                  <a:srgbClr val="0033CC"/>
                </a:solidFill>
              </a:rPr>
              <a:t>COUNTERMEASURE:- Oil change for PRV testing m/c having cost less(Spin 12 -150 Rs/litre)</a:t>
            </a: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>
              <a:solidFill>
                <a:prstClr val="black"/>
              </a:solidFill>
            </a:endParaRPr>
          </a:p>
          <a:p>
            <a:pPr>
              <a:defRPr/>
            </a:pPr>
            <a:endParaRPr lang="en-US" sz="1200" b="1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Req./month=100 litre Approx.</a:t>
            </a:r>
          </a:p>
          <a:p>
            <a:pPr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Cost/month=15000/month</a:t>
            </a:r>
          </a:p>
          <a:p>
            <a:pPr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Total saving per month=1800 Rs/month</a:t>
            </a:r>
          </a:p>
          <a:p>
            <a:pPr>
              <a:defRPr/>
            </a:pPr>
            <a:r>
              <a:rPr lang="en-US" sz="1400" b="1" dirty="0" smtClean="0">
                <a:solidFill>
                  <a:prstClr val="black"/>
                </a:solidFill>
              </a:rPr>
              <a:t>Total saving per year =21600 Rs/year</a:t>
            </a:r>
            <a:endParaRPr lang="en-US" sz="1400" b="1" dirty="0">
              <a:solidFill>
                <a:prstClr val="black"/>
              </a:solidFill>
            </a:endParaRPr>
          </a:p>
          <a:p>
            <a:pPr algn="ctr">
              <a:defRPr/>
            </a:pP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936" y="114283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936" y="1295208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936" y="1447583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936" y="1599956"/>
            <a:ext cx="1294432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srgbClr val="0033CC"/>
                </a:solidFill>
              </a:rPr>
              <a:t>KAIZEN FINISH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368" y="114283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>
                <a:solidFill>
                  <a:prstClr val="black"/>
                </a:solidFill>
              </a:rPr>
              <a:t>9</a:t>
            </a:r>
            <a:r>
              <a:rPr lang="en-US" sz="1050" b="1" dirty="0" smtClean="0">
                <a:solidFill>
                  <a:prstClr val="black"/>
                </a:solidFill>
              </a:rPr>
              <a:t>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368" y="1295208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0 No.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368" y="1447583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12/7/2016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368" y="1599956"/>
            <a:ext cx="1218289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050" b="1" dirty="0" smtClean="0">
                <a:solidFill>
                  <a:prstClr val="black"/>
                </a:solidFill>
              </a:rPr>
              <a:t>13.082016</a:t>
            </a:r>
            <a:endParaRPr lang="en-US" sz="1050" b="1" dirty="0">
              <a:solidFill>
                <a:prstClr val="black"/>
              </a:solidFill>
            </a:endParaRPr>
          </a:p>
        </p:txBody>
      </p:sp>
      <p:sp>
        <p:nvSpPr>
          <p:cNvPr id="66" name="Rectangle 52"/>
          <p:cNvSpPr>
            <a:spLocks noChangeArrowheads="1"/>
          </p:cNvSpPr>
          <p:nvPr/>
        </p:nvSpPr>
        <p:spPr bwMode="auto">
          <a:xfrm>
            <a:off x="6478936" y="1904705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TEAM MEMBERS :- </a:t>
            </a:r>
          </a:p>
        </p:txBody>
      </p:sp>
      <p:sp>
        <p:nvSpPr>
          <p:cNvPr id="67" name="Rectangle 55"/>
          <p:cNvSpPr>
            <a:spLocks noChangeArrowheads="1"/>
          </p:cNvSpPr>
          <p:nvPr/>
        </p:nvSpPr>
        <p:spPr bwMode="auto">
          <a:xfrm>
            <a:off x="6478936" y="2361827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>
                <a:solidFill>
                  <a:srgbClr val="0033CC"/>
                </a:solidFill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936" y="2514202"/>
            <a:ext cx="2512721" cy="76187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marL="228600" indent="-228600">
              <a:spcBef>
                <a:spcPct val="20000"/>
              </a:spcBef>
              <a:buAutoNum type="arabicPeriod"/>
            </a:pPr>
            <a:r>
              <a:rPr lang="en-US" altLang="en-US" sz="1150" b="1" dirty="0" smtClean="0">
                <a:solidFill>
                  <a:prstClr val="black"/>
                </a:solidFill>
              </a:rPr>
              <a:t>Reduce consumable cost and oil consumable cost.</a:t>
            </a:r>
          </a:p>
          <a:p>
            <a:pPr>
              <a:spcBef>
                <a:spcPct val="20000"/>
              </a:spcBef>
            </a:pPr>
            <a:endParaRPr lang="en-US" altLang="en-US" sz="1150" b="1" dirty="0" smtClean="0">
              <a:solidFill>
                <a:prstClr val="black"/>
              </a:solidFill>
            </a:endParaRPr>
          </a:p>
        </p:txBody>
      </p:sp>
      <p:sp>
        <p:nvSpPr>
          <p:cNvPr id="69" name="Rectangle 59"/>
          <p:cNvSpPr>
            <a:spLocks noChangeArrowheads="1"/>
          </p:cNvSpPr>
          <p:nvPr/>
        </p:nvSpPr>
        <p:spPr bwMode="auto">
          <a:xfrm>
            <a:off x="159063" y="647593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MANAGER’S SIGN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Janardan Sathe</a:t>
            </a:r>
            <a:endParaRPr lang="en-US" sz="1200" b="1" dirty="0"/>
          </a:p>
        </p:txBody>
      </p:sp>
      <p:sp>
        <p:nvSpPr>
          <p:cNvPr id="70" name="Rectangle 60"/>
          <p:cNvSpPr>
            <a:spLocks noChangeArrowheads="1"/>
          </p:cNvSpPr>
          <p:nvPr/>
        </p:nvSpPr>
        <p:spPr bwMode="auto">
          <a:xfrm>
            <a:off x="159063" y="6247374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REGISTERED BY </a:t>
            </a:r>
            <a:r>
              <a:rPr lang="en-US" sz="1200" b="1" dirty="0" smtClean="0">
                <a:solidFill>
                  <a:srgbClr val="0000CC"/>
                </a:solidFill>
              </a:rPr>
              <a:t>:- </a:t>
            </a:r>
            <a:r>
              <a:rPr lang="en-US" sz="1200" b="1" dirty="0" smtClean="0"/>
              <a:t>Bhavesh Pednekar</a:t>
            </a:r>
            <a:endParaRPr lang="en-US" sz="1200" b="1" dirty="0"/>
          </a:p>
        </p:txBody>
      </p:sp>
      <p:sp>
        <p:nvSpPr>
          <p:cNvPr id="71" name="Rectangle 61"/>
          <p:cNvSpPr>
            <a:spLocks noChangeArrowheads="1"/>
          </p:cNvSpPr>
          <p:nvPr/>
        </p:nvSpPr>
        <p:spPr bwMode="auto">
          <a:xfrm>
            <a:off x="159063" y="6018812"/>
            <a:ext cx="3045722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200" b="1" dirty="0">
                <a:solidFill>
                  <a:srgbClr val="0000CC"/>
                </a:solidFill>
              </a:rPr>
              <a:t>REGISTRATION </a:t>
            </a:r>
            <a:r>
              <a:rPr lang="en-US" sz="1200" b="1" dirty="0" smtClean="0">
                <a:solidFill>
                  <a:srgbClr val="0000CC"/>
                </a:solidFill>
              </a:rPr>
              <a:t>NO. &amp; DATE:14/9/2016</a:t>
            </a:r>
            <a:endParaRPr lang="en-US" sz="1200" b="1" dirty="0"/>
          </a:p>
        </p:txBody>
      </p:sp>
      <p:sp>
        <p:nvSpPr>
          <p:cNvPr id="72" name="Rectangle 62"/>
          <p:cNvSpPr>
            <a:spLocks noChangeArrowheads="1"/>
          </p:cNvSpPr>
          <p:nvPr/>
        </p:nvSpPr>
        <p:spPr bwMode="auto">
          <a:xfrm>
            <a:off x="159063" y="3885570"/>
            <a:ext cx="3045722" cy="175230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0000CC"/>
                </a:solidFill>
              </a:rPr>
              <a:t>WHY - WHY ANALYSIS :- </a:t>
            </a: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Why1:  Oil cost is more</a:t>
            </a:r>
            <a:endParaRPr lang="en-US" altLang="en-US" sz="1200" b="1" dirty="0" smtClean="0">
              <a:solidFill>
                <a:prstClr val="black"/>
              </a:solidFill>
              <a:cs typeface="Arial" charset="0"/>
            </a:endParaRPr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2:  Oil grade  </a:t>
            </a:r>
            <a:endParaRPr lang="en-US" sz="1200" b="1" dirty="0" smtClean="0"/>
          </a:p>
          <a:p>
            <a:r>
              <a:rPr lang="en-US" altLang="en-US" sz="1200" b="1" dirty="0">
                <a:solidFill>
                  <a:srgbClr val="0000CC"/>
                </a:solidFill>
                <a:cs typeface="Arial" charset="0"/>
              </a:rPr>
              <a:t>Why </a:t>
            </a:r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3:  Oil grade is defined</a:t>
            </a:r>
            <a:endParaRPr lang="en-US" sz="1200" b="1" dirty="0" smtClean="0"/>
          </a:p>
          <a:p>
            <a:r>
              <a:rPr lang="en-US" altLang="en-US" sz="1200" b="1" dirty="0" smtClean="0">
                <a:solidFill>
                  <a:srgbClr val="0000CC"/>
                </a:solidFill>
                <a:cs typeface="Arial" charset="0"/>
              </a:rPr>
              <a:t>Why 4:  For anti rust purpose</a:t>
            </a:r>
            <a:endParaRPr lang="en-US" sz="1200" b="1" dirty="0" smtClean="0"/>
          </a:p>
          <a:p>
            <a:endParaRPr lang="en-US" sz="1200" b="1" dirty="0"/>
          </a:p>
        </p:txBody>
      </p:sp>
      <p:sp>
        <p:nvSpPr>
          <p:cNvPr id="73" name="Rectangle 63"/>
          <p:cNvSpPr>
            <a:spLocks noChangeArrowheads="1"/>
          </p:cNvSpPr>
          <p:nvPr/>
        </p:nvSpPr>
        <p:spPr bwMode="auto">
          <a:xfrm>
            <a:off x="3204785" y="3885571"/>
            <a:ext cx="3274151" cy="28189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r>
              <a:rPr lang="en-US" sz="1100" b="1" dirty="0">
                <a:solidFill>
                  <a:srgbClr val="0000CC"/>
                </a:solidFill>
              </a:rPr>
              <a:t>RESULT </a:t>
            </a:r>
            <a:r>
              <a:rPr lang="en-US" sz="1100" b="1" dirty="0" smtClean="0">
                <a:solidFill>
                  <a:srgbClr val="0000CC"/>
                </a:solidFill>
              </a:rPr>
              <a:t>:-</a:t>
            </a: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  <a:p>
            <a:endParaRPr lang="en-US" sz="1100" b="1" dirty="0" smtClean="0">
              <a:solidFill>
                <a:srgbClr val="0000CC"/>
              </a:solidFill>
            </a:endParaRPr>
          </a:p>
          <a:p>
            <a:endParaRPr lang="en-US" sz="1100" b="1" dirty="0">
              <a:solidFill>
                <a:srgbClr val="0000CC"/>
              </a:solidFill>
            </a:endParaRPr>
          </a:p>
        </p:txBody>
      </p:sp>
      <p:sp>
        <p:nvSpPr>
          <p:cNvPr id="74" name="Rectangle 64"/>
          <p:cNvSpPr>
            <a:spLocks noChangeArrowheads="1"/>
          </p:cNvSpPr>
          <p:nvPr/>
        </p:nvSpPr>
        <p:spPr bwMode="auto">
          <a:xfrm>
            <a:off x="6478936" y="5104566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COST INCURRED FOR MAKING KAIZEN</a:t>
            </a:r>
          </a:p>
        </p:txBody>
      </p:sp>
      <p:sp>
        <p:nvSpPr>
          <p:cNvPr id="75" name="Rectangle 65"/>
          <p:cNvSpPr>
            <a:spLocks noChangeArrowheads="1"/>
          </p:cNvSpPr>
          <p:nvPr/>
        </p:nvSpPr>
        <p:spPr bwMode="auto">
          <a:xfrm>
            <a:off x="6478936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MATERIAL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6" name="Rectangle 66"/>
          <p:cNvSpPr>
            <a:spLocks noChangeArrowheads="1"/>
          </p:cNvSpPr>
          <p:nvPr/>
        </p:nvSpPr>
        <p:spPr bwMode="auto">
          <a:xfrm>
            <a:off x="6478936" y="5866438"/>
            <a:ext cx="251272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77" name="Rectangle 67"/>
          <p:cNvSpPr>
            <a:spLocks noChangeArrowheads="1"/>
          </p:cNvSpPr>
          <p:nvPr/>
        </p:nvSpPr>
        <p:spPr bwMode="auto">
          <a:xfrm>
            <a:off x="7316510" y="5333127"/>
            <a:ext cx="837574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LABOUR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8" name="Rectangle 68"/>
          <p:cNvSpPr>
            <a:spLocks noChangeArrowheads="1"/>
          </p:cNvSpPr>
          <p:nvPr/>
        </p:nvSpPr>
        <p:spPr bwMode="auto">
          <a:xfrm>
            <a:off x="8154084" y="5333128"/>
            <a:ext cx="837573" cy="30474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08000" tIns="72000" rIns="180000" anchor="ctr"/>
          <a:lstStyle/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TOTAL COST </a:t>
            </a:r>
          </a:p>
          <a:p>
            <a:pPr algn="ctr"/>
            <a:r>
              <a:rPr lang="en-US" altLang="en-US" sz="1000" b="1" dirty="0" smtClean="0">
                <a:solidFill>
                  <a:prstClr val="black"/>
                </a:solidFill>
              </a:rPr>
              <a:t>IN RS</a:t>
            </a:r>
            <a:endParaRPr lang="en-US" altLang="en-US" sz="1000" b="1" dirty="0">
              <a:solidFill>
                <a:prstClr val="black"/>
              </a:solidFill>
            </a:endParaRPr>
          </a:p>
        </p:txBody>
      </p:sp>
      <p:sp>
        <p:nvSpPr>
          <p:cNvPr id="79" name="Rectangle 69"/>
          <p:cNvSpPr>
            <a:spLocks noChangeArrowheads="1"/>
          </p:cNvSpPr>
          <p:nvPr/>
        </p:nvSpPr>
        <p:spPr bwMode="auto">
          <a:xfrm>
            <a:off x="6478936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------------</a:t>
            </a:r>
          </a:p>
        </p:txBody>
      </p:sp>
      <p:sp>
        <p:nvSpPr>
          <p:cNvPr id="80" name="Rectangle 70"/>
          <p:cNvSpPr>
            <a:spLocks noChangeArrowheads="1"/>
          </p:cNvSpPr>
          <p:nvPr/>
        </p:nvSpPr>
        <p:spPr bwMode="auto">
          <a:xfrm>
            <a:off x="7316510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1" name="Rectangle 71"/>
          <p:cNvSpPr>
            <a:spLocks noChangeArrowheads="1"/>
          </p:cNvSpPr>
          <p:nvPr/>
        </p:nvSpPr>
        <p:spPr bwMode="auto">
          <a:xfrm>
            <a:off x="8154083" y="5637876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>
              <a:lnSpc>
                <a:spcPct val="80000"/>
              </a:lnSpc>
            </a:pPr>
            <a:r>
              <a:rPr lang="en-US" sz="1000" b="1" dirty="0" smtClean="0">
                <a:solidFill>
                  <a:prstClr val="black"/>
                </a:solidFill>
              </a:rPr>
              <a:t>---------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2" name="Rectangle 72"/>
          <p:cNvSpPr>
            <a:spLocks noChangeArrowheads="1"/>
          </p:cNvSpPr>
          <p:nvPr/>
        </p:nvSpPr>
        <p:spPr bwMode="auto">
          <a:xfrm>
            <a:off x="6478936" y="6094998"/>
            <a:ext cx="228429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SR.</a:t>
            </a:r>
          </a:p>
          <a:p>
            <a:pPr algn="ctr"/>
            <a:r>
              <a:rPr lang="en-US" sz="1000" b="1" dirty="0">
                <a:solidFill>
                  <a:prstClr val="black"/>
                </a:solidFill>
              </a:rPr>
              <a:t>NO.</a:t>
            </a:r>
          </a:p>
        </p:txBody>
      </p:sp>
      <p:sp>
        <p:nvSpPr>
          <p:cNvPr id="83" name="Rectangle 73"/>
          <p:cNvSpPr>
            <a:spLocks noChangeArrowheads="1"/>
          </p:cNvSpPr>
          <p:nvPr/>
        </p:nvSpPr>
        <p:spPr bwMode="auto">
          <a:xfrm>
            <a:off x="6707365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CELL</a:t>
            </a:r>
          </a:p>
        </p:txBody>
      </p:sp>
      <p:sp>
        <p:nvSpPr>
          <p:cNvPr id="84" name="Rectangle 74"/>
          <p:cNvSpPr>
            <a:spLocks noChangeArrowheads="1"/>
          </p:cNvSpPr>
          <p:nvPr/>
        </p:nvSpPr>
        <p:spPr bwMode="auto">
          <a:xfrm>
            <a:off x="7164224" y="6094998"/>
            <a:ext cx="533001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TARGET</a:t>
            </a:r>
          </a:p>
        </p:txBody>
      </p:sp>
      <p:sp>
        <p:nvSpPr>
          <p:cNvPr id="85" name="Rectangle 75"/>
          <p:cNvSpPr>
            <a:spLocks noChangeArrowheads="1"/>
          </p:cNvSpPr>
          <p:nvPr/>
        </p:nvSpPr>
        <p:spPr bwMode="auto">
          <a:xfrm>
            <a:off x="7697225" y="6094998"/>
            <a:ext cx="837574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RESPONSIBILITY</a:t>
            </a:r>
          </a:p>
        </p:txBody>
      </p:sp>
      <p:sp>
        <p:nvSpPr>
          <p:cNvPr id="86" name="Rectangle 76"/>
          <p:cNvSpPr>
            <a:spLocks noChangeArrowheads="1"/>
          </p:cNvSpPr>
          <p:nvPr/>
        </p:nvSpPr>
        <p:spPr bwMode="auto">
          <a:xfrm>
            <a:off x="8534799" y="6094998"/>
            <a:ext cx="456858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prstClr val="black"/>
                </a:solidFill>
              </a:rPr>
              <a:t>STATUS</a:t>
            </a:r>
          </a:p>
        </p:txBody>
      </p:sp>
      <p:sp>
        <p:nvSpPr>
          <p:cNvPr id="87" name="Rectangle 78"/>
          <p:cNvSpPr>
            <a:spLocks noChangeArrowheads="1"/>
          </p:cNvSpPr>
          <p:nvPr/>
        </p:nvSpPr>
        <p:spPr bwMode="auto">
          <a:xfrm>
            <a:off x="6707365" y="6323560"/>
            <a:ext cx="456858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8" name="Rectangle 79"/>
          <p:cNvSpPr>
            <a:spLocks noChangeArrowheads="1"/>
          </p:cNvSpPr>
          <p:nvPr/>
        </p:nvSpPr>
        <p:spPr bwMode="auto">
          <a:xfrm>
            <a:off x="7164224" y="6323560"/>
            <a:ext cx="533001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89" name="Rectangle 80"/>
          <p:cNvSpPr>
            <a:spLocks noChangeArrowheads="1"/>
          </p:cNvSpPr>
          <p:nvPr/>
        </p:nvSpPr>
        <p:spPr bwMode="auto">
          <a:xfrm>
            <a:off x="7697225" y="6323560"/>
            <a:ext cx="837574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rIns="0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0" name="Rectangle 81"/>
          <p:cNvSpPr>
            <a:spLocks noChangeArrowheads="1"/>
          </p:cNvSpPr>
          <p:nvPr/>
        </p:nvSpPr>
        <p:spPr bwMode="auto">
          <a:xfrm>
            <a:off x="8458656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91" name="Rectangle 85"/>
          <p:cNvSpPr>
            <a:spLocks noChangeArrowheads="1"/>
          </p:cNvSpPr>
          <p:nvPr/>
        </p:nvSpPr>
        <p:spPr bwMode="auto">
          <a:xfrm>
            <a:off x="6478936" y="3276074"/>
            <a:ext cx="2512721" cy="3047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200" b="1" dirty="0">
                <a:solidFill>
                  <a:srgbClr val="0000CC"/>
                </a:solidFill>
              </a:rPr>
              <a:t>KAIZEN SUSTENANCE</a:t>
            </a:r>
          </a:p>
        </p:txBody>
      </p:sp>
      <p:sp>
        <p:nvSpPr>
          <p:cNvPr id="93" name="Rectangle 105"/>
          <p:cNvSpPr>
            <a:spLocks noChangeArrowheads="1"/>
          </p:cNvSpPr>
          <p:nvPr/>
        </p:nvSpPr>
        <p:spPr bwMode="auto">
          <a:xfrm>
            <a:off x="159063" y="152400"/>
            <a:ext cx="8832594" cy="655209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4" name="Line 83"/>
          <p:cNvSpPr>
            <a:spLocks noChangeShapeType="1"/>
          </p:cNvSpPr>
          <p:nvPr/>
        </p:nvSpPr>
        <p:spPr bwMode="auto">
          <a:xfrm>
            <a:off x="6326650" y="1979306"/>
            <a:ext cx="0" cy="26824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5" name="Rectangle 84"/>
          <p:cNvSpPr>
            <a:spLocks noChangeArrowheads="1"/>
          </p:cNvSpPr>
          <p:nvPr/>
        </p:nvSpPr>
        <p:spPr bwMode="auto">
          <a:xfrm>
            <a:off x="3280928" y="1371394"/>
            <a:ext cx="184012" cy="2745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96" name="Rectangle 82"/>
          <p:cNvSpPr>
            <a:spLocks noChangeArrowheads="1"/>
          </p:cNvSpPr>
          <p:nvPr/>
        </p:nvSpPr>
        <p:spPr bwMode="auto">
          <a:xfrm>
            <a:off x="159063" y="5637875"/>
            <a:ext cx="2969579" cy="380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1200" b="1" dirty="0">
                <a:solidFill>
                  <a:srgbClr val="FF0000"/>
                </a:solidFill>
              </a:rPr>
              <a:t>ROOT CAUSE </a:t>
            </a:r>
            <a:r>
              <a:rPr lang="en-US" sz="1200" b="1" dirty="0" smtClean="0">
                <a:solidFill>
                  <a:srgbClr val="FF0000"/>
                </a:solidFill>
              </a:rPr>
              <a:t>:- Oil grade having more cost used for anti rust purpose..</a:t>
            </a:r>
            <a:endParaRPr lang="en-US" altLang="en-US" sz="1200" b="1" dirty="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97" name="Line 86"/>
          <p:cNvSpPr>
            <a:spLocks noChangeShapeType="1"/>
          </p:cNvSpPr>
          <p:nvPr/>
        </p:nvSpPr>
        <p:spPr bwMode="auto">
          <a:xfrm>
            <a:off x="6326650" y="1904705"/>
            <a:ext cx="0" cy="273003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8" name="Line 87"/>
          <p:cNvSpPr>
            <a:spLocks noChangeShapeType="1"/>
          </p:cNvSpPr>
          <p:nvPr/>
        </p:nvSpPr>
        <p:spPr bwMode="auto">
          <a:xfrm>
            <a:off x="6326650" y="2152313"/>
            <a:ext cx="0" cy="761872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 dirty="0">
              <a:solidFill>
                <a:prstClr val="black"/>
              </a:solidFill>
            </a:endParaRPr>
          </a:p>
        </p:txBody>
      </p:sp>
      <p:sp>
        <p:nvSpPr>
          <p:cNvPr id="99" name="Rectangle 84"/>
          <p:cNvSpPr>
            <a:spLocks noChangeArrowheads="1"/>
          </p:cNvSpPr>
          <p:nvPr/>
        </p:nvSpPr>
        <p:spPr bwMode="auto">
          <a:xfrm>
            <a:off x="5869791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AFTER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100" name="Rectangle 78"/>
          <p:cNvSpPr>
            <a:spLocks noChangeArrowheads="1"/>
          </p:cNvSpPr>
          <p:nvPr/>
        </p:nvSpPr>
        <p:spPr bwMode="auto">
          <a:xfrm>
            <a:off x="6631222" y="6323560"/>
            <a:ext cx="609144" cy="380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---- 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1" name="Rectangle 78"/>
          <p:cNvSpPr>
            <a:spLocks noChangeArrowheads="1"/>
          </p:cNvSpPr>
          <p:nvPr/>
        </p:nvSpPr>
        <p:spPr bwMode="auto">
          <a:xfrm>
            <a:off x="6478936" y="6323560"/>
            <a:ext cx="228429" cy="38093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000" b="1" dirty="0" smtClean="0">
                <a:solidFill>
                  <a:prstClr val="black"/>
                </a:solidFill>
              </a:rPr>
              <a:t>---</a:t>
            </a:r>
            <a:endParaRPr lang="en-US" sz="1000" b="1" dirty="0">
              <a:solidFill>
                <a:prstClr val="black"/>
              </a:solidFill>
            </a:endParaRPr>
          </a:p>
        </p:txBody>
      </p:sp>
      <p:sp>
        <p:nvSpPr>
          <p:cNvPr id="102" name="Rectangle 53"/>
          <p:cNvSpPr>
            <a:spLocks noChangeArrowheads="1"/>
          </p:cNvSpPr>
          <p:nvPr/>
        </p:nvSpPr>
        <p:spPr bwMode="auto">
          <a:xfrm>
            <a:off x="6478936" y="2057079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Bhavesh Pednekar, Sandip Patil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3" name="Rectangle 54"/>
          <p:cNvSpPr>
            <a:spLocks noChangeArrowheads="1"/>
          </p:cNvSpPr>
          <p:nvPr/>
        </p:nvSpPr>
        <p:spPr bwMode="auto">
          <a:xfrm>
            <a:off x="6478936" y="2209453"/>
            <a:ext cx="2512721" cy="15237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r>
              <a:rPr lang="en-US" sz="1100" b="1" dirty="0" smtClean="0">
                <a:solidFill>
                  <a:prstClr val="black"/>
                </a:solidFill>
              </a:rPr>
              <a:t>Sunil Kinkar Sir</a:t>
            </a:r>
            <a:endParaRPr lang="en-US" sz="1100" b="1" dirty="0">
              <a:solidFill>
                <a:prstClr val="black"/>
              </a:solidFill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936" y="3580822"/>
            <a:ext cx="2512721" cy="1523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sz="1200" b="1" dirty="0">
                <a:solidFill>
                  <a:srgbClr val="0000CC"/>
                </a:solidFill>
              </a:rPr>
              <a:t>WHAT TO </a:t>
            </a:r>
            <a:r>
              <a:rPr lang="en-US" sz="1200" b="1" dirty="0" smtClean="0">
                <a:solidFill>
                  <a:srgbClr val="0000CC"/>
                </a:solidFill>
              </a:rPr>
              <a:t>DO: To check oil grade</a:t>
            </a: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HOW TO DO:  Visually</a:t>
            </a:r>
            <a:endParaRPr lang="en-US" sz="1200" b="1" dirty="0" smtClean="0"/>
          </a:p>
          <a:p>
            <a:pPr>
              <a:defRPr/>
            </a:pPr>
            <a:r>
              <a:rPr lang="en-US" sz="1200" b="1" dirty="0" smtClean="0">
                <a:solidFill>
                  <a:srgbClr val="0000CC"/>
                </a:solidFill>
              </a:rPr>
              <a:t>FREQUENCY : </a:t>
            </a:r>
            <a:r>
              <a:rPr lang="en-US" sz="1200" b="1" dirty="0" smtClean="0"/>
              <a:t>Start of the shift</a:t>
            </a:r>
            <a:endParaRPr lang="en-US" sz="1050" b="1" dirty="0"/>
          </a:p>
        </p:txBody>
      </p:sp>
      <p:sp>
        <p:nvSpPr>
          <p:cNvPr id="105" name="Rectangle 83"/>
          <p:cNvSpPr>
            <a:spLocks noChangeArrowheads="1"/>
          </p:cNvSpPr>
          <p:nvPr/>
        </p:nvSpPr>
        <p:spPr bwMode="auto">
          <a:xfrm>
            <a:off x="2595639" y="3657010"/>
            <a:ext cx="609145" cy="228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/>
              <a:t>BEFORE</a:t>
            </a:r>
            <a:endParaRPr lang="en-US" b="1" dirty="0"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2267" y="234326"/>
            <a:ext cx="42351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P15</a:t>
            </a:r>
            <a:endParaRPr lang="en-US" b="1" dirty="0"/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5393384"/>
              </p:ext>
            </p:extLst>
          </p:nvPr>
        </p:nvGraphicFramePr>
        <p:xfrm>
          <a:off x="3280929" y="4342693"/>
          <a:ext cx="3045720" cy="179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5" imgW="3029020" imgH="1571553" progId="Excel.Sheet.8">
                  <p:embed/>
                </p:oleObj>
              </mc:Choice>
              <mc:Fallback>
                <p:oleObj name="Worksheet" r:id="rId5" imgW="3029020" imgH="1571553" progId="Excel.Shee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0929" y="4342693"/>
                        <a:ext cx="3045720" cy="179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632937" y="3973361"/>
            <a:ext cx="2332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Cost saving  per month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781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311</Words>
  <Application>Microsoft Office PowerPoint</Application>
  <PresentationFormat>On-screen Show (4:3)</PresentationFormat>
  <Paragraphs>102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Worksheet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Sachin Kadnar</dc:creator>
  <cp:lastModifiedBy>Sachin Kadnar</cp:lastModifiedBy>
  <cp:revision>1</cp:revision>
  <dcterms:created xsi:type="dcterms:W3CDTF">2006-08-16T00:00:00Z</dcterms:created>
  <dcterms:modified xsi:type="dcterms:W3CDTF">2016-10-25T04:27:45Z</dcterms:modified>
</cp:coreProperties>
</file>