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6A14-8E90-4D62-92DD-857FBB0F359B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F3331-07B7-427C-9BDE-311439DA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1143364"/>
            <a:ext cx="4489450" cy="3086791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8E90510-6A85-4953-A4AE-786773F2C416}" type="slidenum">
              <a:rPr lang="en-I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I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1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adv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5263"/>
            <a:ext cx="1066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52400" y="6477000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Rectangle 40"/>
          <p:cNvSpPr>
            <a:spLocks noChangeArrowheads="1"/>
          </p:cNvSpPr>
          <p:nvPr/>
        </p:nvSpPr>
        <p:spPr bwMode="auto">
          <a:xfrm>
            <a:off x="3205163" y="838200"/>
            <a:ext cx="5786437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IDEA </a:t>
            </a:r>
            <a:r>
              <a:rPr lang="en-US" sz="105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:- Pull down chuck job locator counter bore to be provided</a:t>
            </a: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158750" y="152400"/>
            <a:ext cx="88328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158750" y="152400"/>
            <a:ext cx="1447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06550" y="152400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TPM CIRCLE NO :- 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en-US" sz="105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606550" y="304800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TPM CIRCLE NAME: 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 Achiever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606550" y="457200"/>
            <a:ext cx="19796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DEPT :- 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MACHINE  SHOP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58750" y="609600"/>
            <a:ext cx="1143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CELL:-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A215</a:t>
            </a: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301750" y="609600"/>
            <a:ext cx="190341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CELL NAME:-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TENSIONER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586163" y="15240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ACTIVITY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586163" y="30480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LOSS NO. / STEP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586163" y="45720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RESULT AREA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3205163" y="609600"/>
            <a:ext cx="31210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MACHINE / STAGE :-  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Machining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326188" y="609600"/>
            <a:ext cx="266541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OPERATION  </a:t>
            </a:r>
            <a:r>
              <a:rPr lang="en-US" sz="1050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:-  </a:t>
            </a:r>
            <a:r>
              <a:rPr lang="en-US" sz="105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Tensioner</a:t>
            </a:r>
          </a:p>
        </p:txBody>
      </p:sp>
      <p:sp>
        <p:nvSpPr>
          <p:cNvPr id="6162" name="Rectangle 14"/>
          <p:cNvSpPr>
            <a:spLocks noChangeArrowheads="1"/>
          </p:cNvSpPr>
          <p:nvPr/>
        </p:nvSpPr>
        <p:spPr bwMode="auto">
          <a:xfrm>
            <a:off x="4803775" y="152400"/>
            <a:ext cx="304800" cy="152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KK</a:t>
            </a:r>
          </a:p>
        </p:txBody>
      </p:sp>
      <p:sp>
        <p:nvSpPr>
          <p:cNvPr id="6163" name="Rectangle 15"/>
          <p:cNvSpPr>
            <a:spLocks noChangeArrowheads="1"/>
          </p:cNvSpPr>
          <p:nvPr/>
        </p:nvSpPr>
        <p:spPr bwMode="auto">
          <a:xfrm>
            <a:off x="7240588" y="152400"/>
            <a:ext cx="1751012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91" name="WordArt 16"/>
          <p:cNvSpPr>
            <a:spLocks noChangeArrowheads="1" noChangeShapeType="1" noTextEdit="1"/>
          </p:cNvSpPr>
          <p:nvPr/>
        </p:nvSpPr>
        <p:spPr bwMode="auto">
          <a:xfrm>
            <a:off x="7316788" y="228600"/>
            <a:ext cx="1598612" cy="271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105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F497D"/>
                </a:solidFill>
                <a:latin typeface="Calibri"/>
              </a:rPr>
              <a:t>KAIZEN  IDEA SHEET</a:t>
            </a:r>
          </a:p>
        </p:txBody>
      </p:sp>
      <p:sp>
        <p:nvSpPr>
          <p:cNvPr id="6165" name="Rectangle 17"/>
          <p:cNvSpPr>
            <a:spLocks noChangeArrowheads="1"/>
          </p:cNvSpPr>
          <p:nvPr/>
        </p:nvSpPr>
        <p:spPr bwMode="auto">
          <a:xfrm>
            <a:off x="5108575" y="152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QM</a:t>
            </a:r>
          </a:p>
        </p:txBody>
      </p:sp>
      <p:sp>
        <p:nvSpPr>
          <p:cNvPr id="6166" name="Rectangle 18"/>
          <p:cNvSpPr>
            <a:spLocks noChangeArrowheads="1"/>
          </p:cNvSpPr>
          <p:nvPr/>
        </p:nvSpPr>
        <p:spPr bwMode="auto">
          <a:xfrm>
            <a:off x="5413375" y="1524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PM</a:t>
            </a:r>
          </a:p>
        </p:txBody>
      </p:sp>
      <p:sp>
        <p:nvSpPr>
          <p:cNvPr id="6167" name="Rectangle 19"/>
          <p:cNvSpPr>
            <a:spLocks noChangeArrowheads="1"/>
          </p:cNvSpPr>
          <p:nvPr/>
        </p:nvSpPr>
        <p:spPr bwMode="auto">
          <a:xfrm>
            <a:off x="5718175" y="152400"/>
            <a:ext cx="3032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JH</a:t>
            </a: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6021388" y="1524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SHE</a:t>
            </a:r>
          </a:p>
        </p:txBody>
      </p:sp>
      <p:sp>
        <p:nvSpPr>
          <p:cNvPr id="6169" name="Rectangle 21"/>
          <p:cNvSpPr>
            <a:spLocks noChangeArrowheads="1"/>
          </p:cNvSpPr>
          <p:nvPr/>
        </p:nvSpPr>
        <p:spPr bwMode="auto">
          <a:xfrm>
            <a:off x="6326188" y="1524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</a:t>
            </a:r>
          </a:p>
        </p:txBody>
      </p:sp>
      <p:sp>
        <p:nvSpPr>
          <p:cNvPr id="6170" name="Rectangle 22"/>
          <p:cNvSpPr>
            <a:spLocks noChangeArrowheads="1"/>
          </p:cNvSpPr>
          <p:nvPr/>
        </p:nvSpPr>
        <p:spPr bwMode="auto">
          <a:xfrm>
            <a:off x="6630988" y="1524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DM</a:t>
            </a:r>
          </a:p>
        </p:txBody>
      </p:sp>
      <p:sp>
        <p:nvSpPr>
          <p:cNvPr id="6171" name="Rectangle 23"/>
          <p:cNvSpPr>
            <a:spLocks noChangeArrowheads="1"/>
          </p:cNvSpPr>
          <p:nvPr/>
        </p:nvSpPr>
        <p:spPr bwMode="auto">
          <a:xfrm>
            <a:off x="6935788" y="1524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E&amp;T</a:t>
            </a:r>
          </a:p>
        </p:txBody>
      </p:sp>
      <p:sp>
        <p:nvSpPr>
          <p:cNvPr id="6172" name="Rectangle 24"/>
          <p:cNvSpPr>
            <a:spLocks noChangeArrowheads="1"/>
          </p:cNvSpPr>
          <p:nvPr/>
        </p:nvSpPr>
        <p:spPr bwMode="auto">
          <a:xfrm>
            <a:off x="4803775" y="3048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3" name="Rectangle 25"/>
          <p:cNvSpPr>
            <a:spLocks noChangeArrowheads="1"/>
          </p:cNvSpPr>
          <p:nvPr/>
        </p:nvSpPr>
        <p:spPr bwMode="auto">
          <a:xfrm>
            <a:off x="5108575" y="3048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4" name="Rectangle 26"/>
          <p:cNvSpPr>
            <a:spLocks noChangeArrowheads="1"/>
          </p:cNvSpPr>
          <p:nvPr/>
        </p:nvSpPr>
        <p:spPr bwMode="auto">
          <a:xfrm>
            <a:off x="5413375" y="3048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5" name="Rectangle 27"/>
          <p:cNvSpPr>
            <a:spLocks noChangeArrowheads="1"/>
          </p:cNvSpPr>
          <p:nvPr/>
        </p:nvSpPr>
        <p:spPr bwMode="auto">
          <a:xfrm>
            <a:off x="5718175" y="304800"/>
            <a:ext cx="303213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6" name="Rectangle 28"/>
          <p:cNvSpPr>
            <a:spLocks noChangeArrowheads="1"/>
          </p:cNvSpPr>
          <p:nvPr/>
        </p:nvSpPr>
        <p:spPr bwMode="auto">
          <a:xfrm>
            <a:off x="6021388" y="3048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7" name="Rectangle 29"/>
          <p:cNvSpPr>
            <a:spLocks noChangeArrowheads="1"/>
          </p:cNvSpPr>
          <p:nvPr/>
        </p:nvSpPr>
        <p:spPr bwMode="auto">
          <a:xfrm>
            <a:off x="6326188" y="3048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8" name="Rectangle 30"/>
          <p:cNvSpPr>
            <a:spLocks noChangeArrowheads="1"/>
          </p:cNvSpPr>
          <p:nvPr/>
        </p:nvSpPr>
        <p:spPr bwMode="auto">
          <a:xfrm>
            <a:off x="6630988" y="3048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79" name="Rectangle 31"/>
          <p:cNvSpPr>
            <a:spLocks noChangeArrowheads="1"/>
          </p:cNvSpPr>
          <p:nvPr/>
        </p:nvSpPr>
        <p:spPr bwMode="auto">
          <a:xfrm>
            <a:off x="6935788" y="3048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80" name="Rectangle 32"/>
          <p:cNvSpPr>
            <a:spLocks noChangeArrowheads="1"/>
          </p:cNvSpPr>
          <p:nvPr/>
        </p:nvSpPr>
        <p:spPr bwMode="auto">
          <a:xfrm>
            <a:off x="4803775" y="457200"/>
            <a:ext cx="304800" cy="152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</a:p>
        </p:txBody>
      </p:sp>
      <p:sp>
        <p:nvSpPr>
          <p:cNvPr id="6181" name="Rectangle 33"/>
          <p:cNvSpPr>
            <a:spLocks noChangeArrowheads="1"/>
          </p:cNvSpPr>
          <p:nvPr/>
        </p:nvSpPr>
        <p:spPr bwMode="auto">
          <a:xfrm>
            <a:off x="5108575" y="457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</a:t>
            </a:r>
          </a:p>
        </p:txBody>
      </p:sp>
      <p:sp>
        <p:nvSpPr>
          <p:cNvPr id="6182" name="Rectangle 34"/>
          <p:cNvSpPr>
            <a:spLocks noChangeArrowheads="1"/>
          </p:cNvSpPr>
          <p:nvPr/>
        </p:nvSpPr>
        <p:spPr bwMode="auto">
          <a:xfrm>
            <a:off x="5413375" y="457200"/>
            <a:ext cx="608013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6183" name="Rectangle 35"/>
          <p:cNvSpPr>
            <a:spLocks noChangeArrowheads="1"/>
          </p:cNvSpPr>
          <p:nvPr/>
        </p:nvSpPr>
        <p:spPr bwMode="auto">
          <a:xfrm>
            <a:off x="6021388" y="4572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6184" name="Rectangle 36"/>
          <p:cNvSpPr>
            <a:spLocks noChangeArrowheads="1"/>
          </p:cNvSpPr>
          <p:nvPr/>
        </p:nvSpPr>
        <p:spPr bwMode="auto">
          <a:xfrm>
            <a:off x="6326188" y="4572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</a:t>
            </a:r>
          </a:p>
        </p:txBody>
      </p:sp>
      <p:sp>
        <p:nvSpPr>
          <p:cNvPr id="6185" name="Rectangle 37"/>
          <p:cNvSpPr>
            <a:spLocks noChangeArrowheads="1"/>
          </p:cNvSpPr>
          <p:nvPr/>
        </p:nvSpPr>
        <p:spPr bwMode="auto">
          <a:xfrm>
            <a:off x="6630988" y="457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</a:p>
        </p:txBody>
      </p:sp>
      <p:sp>
        <p:nvSpPr>
          <p:cNvPr id="6186" name="Rectangle 38"/>
          <p:cNvSpPr>
            <a:spLocks noChangeArrowheads="1"/>
          </p:cNvSpPr>
          <p:nvPr/>
        </p:nvSpPr>
        <p:spPr bwMode="auto">
          <a:xfrm>
            <a:off x="6935788" y="45720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1067" name="Rectangle 39"/>
          <p:cNvSpPr>
            <a:spLocks noChangeArrowheads="1"/>
          </p:cNvSpPr>
          <p:nvPr/>
        </p:nvSpPr>
        <p:spPr bwMode="auto">
          <a:xfrm>
            <a:off x="158750" y="838200"/>
            <a:ext cx="3046413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KAIZEN THEME </a:t>
            </a:r>
            <a:r>
              <a:rPr lang="en-US" altLang="en-US" sz="9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: To avoid m6 Tap Broken on CNC tensioner </a:t>
            </a:r>
            <a:endParaRPr lang="en-US" alt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endParaRPr lang="en-US" alt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endParaRPr lang="en-US" alt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en-US" altLang="en-US" sz="1050" dirty="0"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1068" name="Rectangle 41"/>
          <p:cNvSpPr>
            <a:spLocks noChangeArrowheads="1"/>
          </p:cNvSpPr>
          <p:nvPr/>
        </p:nvSpPr>
        <p:spPr bwMode="auto">
          <a:xfrm>
            <a:off x="179388" y="1249363"/>
            <a:ext cx="3025775" cy="54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Problem present status- Frequently M6 tap broken </a:t>
            </a:r>
            <a:endParaRPr lang="en-US" altLang="en-US" sz="1200" dirty="0">
              <a:latin typeface="Calibri" pitchFamily="34" charset="0"/>
              <a:cs typeface="Arial" charset="0"/>
            </a:endParaRPr>
          </a:p>
        </p:txBody>
      </p:sp>
      <p:sp>
        <p:nvSpPr>
          <p:cNvPr id="8236" name="Rectangle 43"/>
          <p:cNvSpPr>
            <a:spLocks noChangeArrowheads="1"/>
          </p:cNvSpPr>
          <p:nvPr/>
        </p:nvSpPr>
        <p:spPr bwMode="auto">
          <a:xfrm>
            <a:off x="3211513" y="1135063"/>
            <a:ext cx="32734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COUNTERMEASURE</a:t>
            </a:r>
            <a:r>
              <a:rPr lang="en-US" sz="1050" b="1" dirty="0">
                <a:latin typeface="Calibri" pitchFamily="34" charset="0"/>
                <a:cs typeface="Calibri" pitchFamily="34" charset="0"/>
              </a:rPr>
              <a:t>:-</a:t>
            </a:r>
          </a:p>
          <a:p>
            <a:pPr eaLnBrk="0" hangingPunct="0">
              <a:defRPr/>
            </a:pPr>
            <a:r>
              <a:rPr lang="en-US" sz="105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50" dirty="0">
                <a:latin typeface="Calibri" pitchFamily="34" charset="0"/>
                <a:cs typeface="Calibri" pitchFamily="34" charset="0"/>
              </a:rPr>
              <a:t>1.Counter bore of 10mm provided</a:t>
            </a:r>
            <a:endParaRPr lang="en-US" sz="1050" dirty="0">
              <a:latin typeface="Calibri" pitchFamily="34" charset="0"/>
              <a:cs typeface="Arial" charset="0"/>
            </a:endParaRPr>
          </a:p>
        </p:txBody>
      </p:sp>
      <p:sp>
        <p:nvSpPr>
          <p:cNvPr id="58" name="Rectangle 44"/>
          <p:cNvSpPr>
            <a:spLocks noChangeArrowheads="1"/>
          </p:cNvSpPr>
          <p:nvPr/>
        </p:nvSpPr>
        <p:spPr bwMode="auto">
          <a:xfrm>
            <a:off x="6478588" y="1143000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BENCHMARK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6478588" y="1295400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TARGET</a:t>
            </a:r>
          </a:p>
        </p:txBody>
      </p:sp>
      <p:sp>
        <p:nvSpPr>
          <p:cNvPr id="60" name="Rectangle 46"/>
          <p:cNvSpPr>
            <a:spLocks noChangeArrowheads="1"/>
          </p:cNvSpPr>
          <p:nvPr/>
        </p:nvSpPr>
        <p:spPr bwMode="auto">
          <a:xfrm>
            <a:off x="6478588" y="1447800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KAIZEN START</a:t>
            </a:r>
          </a:p>
        </p:txBody>
      </p:sp>
      <p:sp>
        <p:nvSpPr>
          <p:cNvPr id="61" name="Rectangle 47"/>
          <p:cNvSpPr>
            <a:spLocks noChangeArrowheads="1"/>
          </p:cNvSpPr>
          <p:nvPr/>
        </p:nvSpPr>
        <p:spPr bwMode="auto">
          <a:xfrm>
            <a:off x="6478588" y="1600200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TDC </a:t>
            </a:r>
          </a:p>
        </p:txBody>
      </p: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7773988" y="114300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50/month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7773988" y="129540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7773988" y="144780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10.03.2016</a:t>
            </a: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7773988" y="160020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15.03.2016</a:t>
            </a:r>
          </a:p>
        </p:txBody>
      </p:sp>
      <p:sp>
        <p:nvSpPr>
          <p:cNvPr id="6198" name="Rectangle 52"/>
          <p:cNvSpPr>
            <a:spLocks noChangeArrowheads="1"/>
          </p:cNvSpPr>
          <p:nvPr/>
        </p:nvSpPr>
        <p:spPr bwMode="auto">
          <a:xfrm>
            <a:off x="6477000" y="1752600"/>
            <a:ext cx="2514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105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TEAM MEMBERS  :</a:t>
            </a:r>
            <a:b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1.santosh,amol,Walunj,sachin </a:t>
            </a:r>
            <a:r>
              <a:rPr lang="en-US" altLang="en-US" sz="1050" b="1" dirty="0" err="1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chaudhari</a:t>
            </a:r>
            <a:endParaRPr lang="en-US" altLang="en-US" sz="1050" b="1" dirty="0" smtClean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altLang="en-US" sz="105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pawar sir</a:t>
            </a:r>
            <a:endParaRPr lang="en-US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6478588" y="2362200"/>
            <a:ext cx="25130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alt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BENEFITS :-</a:t>
            </a:r>
          </a:p>
        </p:txBody>
      </p:sp>
      <p:sp>
        <p:nvSpPr>
          <p:cNvPr id="68" name="Rectangle 57"/>
          <p:cNvSpPr>
            <a:spLocks noChangeArrowheads="1"/>
          </p:cNvSpPr>
          <p:nvPr/>
        </p:nvSpPr>
        <p:spPr bwMode="auto">
          <a:xfrm>
            <a:off x="6478588" y="2514600"/>
            <a:ext cx="2513012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/>
          <a:p>
            <a:pPr marL="228600" indent="-228600" eaLnBrk="0" hangingPunct="0">
              <a:spcBef>
                <a:spcPct val="20000"/>
              </a:spcBef>
              <a:buFontTx/>
              <a:buAutoNum type="arabicParenR"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Tap broken stop due to stuck</a:t>
            </a:r>
          </a:p>
          <a:p>
            <a:pPr marL="228600" indent="-228600" eaLnBrk="0" hangingPunct="0">
              <a:spcBef>
                <a:spcPct val="20000"/>
              </a:spcBef>
              <a:buFontTx/>
              <a:buAutoNum type="arabicParenR"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Tapping oversize problem killed</a:t>
            </a:r>
          </a:p>
        </p:txBody>
      </p:sp>
      <p:sp>
        <p:nvSpPr>
          <p:cNvPr id="6201" name="Rectangle 59"/>
          <p:cNvSpPr>
            <a:spLocks noChangeArrowheads="1"/>
          </p:cNvSpPr>
          <p:nvPr/>
        </p:nvSpPr>
        <p:spPr bwMode="auto">
          <a:xfrm>
            <a:off x="152400" y="6030913"/>
            <a:ext cx="3046413" cy="230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eaLnBrk="0" hangingPunct="0">
              <a:defRPr/>
            </a:pPr>
            <a:r>
              <a:rPr lang="en-US" altLang="en-US" sz="1050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MANAGER’S SIGN :-  Santosh </a:t>
            </a:r>
            <a:r>
              <a:rPr lang="en-US" altLang="en-US" sz="1050" dirty="0" err="1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wakchaure</a:t>
            </a:r>
            <a:endParaRPr lang="en-US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02" name="Rectangle 60"/>
          <p:cNvSpPr>
            <a:spLocks noChangeArrowheads="1"/>
          </p:cNvSpPr>
          <p:nvPr/>
        </p:nvSpPr>
        <p:spPr bwMode="auto">
          <a:xfrm>
            <a:off x="152400" y="5791200"/>
            <a:ext cx="3057525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eaLnBrk="0" hangingPunct="0"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REGISTERED BY </a:t>
            </a: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:-</a:t>
            </a:r>
            <a:r>
              <a:rPr lang="en-US" altLang="en-US" sz="1050" dirty="0" err="1">
                <a:latin typeface="Calibri" pitchFamily="34" charset="0"/>
                <a:cs typeface="Calibri" pitchFamily="34" charset="0"/>
              </a:rPr>
              <a:t>walunj</a:t>
            </a:r>
            <a:r>
              <a:rPr lang="en-US" altLang="en-US" sz="105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defRPr/>
            </a:pPr>
            <a:endParaRPr lang="en-US" altLang="en-US" sz="1050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03" name="Rectangle 61"/>
          <p:cNvSpPr>
            <a:spLocks noChangeArrowheads="1"/>
          </p:cNvSpPr>
          <p:nvPr/>
        </p:nvSpPr>
        <p:spPr bwMode="auto">
          <a:xfrm>
            <a:off x="152400" y="5562600"/>
            <a:ext cx="3046413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eaLnBrk="0" hangingPunct="0"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REGISTRATION NO. &amp; DATE : 23.02.2016</a:t>
            </a:r>
            <a:endParaRPr lang="en-US" alt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4" name="Rectangle 62"/>
          <p:cNvSpPr>
            <a:spLocks noChangeArrowheads="1"/>
          </p:cNvSpPr>
          <p:nvPr/>
        </p:nvSpPr>
        <p:spPr bwMode="auto">
          <a:xfrm>
            <a:off x="152400" y="3657600"/>
            <a:ext cx="304165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WHY - WHY ANALYSIS :-</a:t>
            </a:r>
            <a:r>
              <a:rPr lang="en-US" altLang="en-US" sz="105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eaLnBrk="0" hangingPunct="0">
              <a:defRPr/>
            </a:pPr>
            <a:r>
              <a:rPr lang="en-US" altLang="en-US" sz="105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Why1</a:t>
            </a:r>
            <a:r>
              <a:rPr lang="en-US" sz="105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:- </a:t>
            </a:r>
            <a:r>
              <a:rPr lang="en-US" sz="1050" dirty="0">
                <a:latin typeface="Calibri" pitchFamily="34" charset="0"/>
                <a:cs typeface="Arial" charset="0"/>
              </a:rPr>
              <a:t>Tap broken on </a:t>
            </a:r>
            <a:r>
              <a:rPr lang="en-US" sz="1050" dirty="0" err="1">
                <a:latin typeface="Calibri" pitchFamily="34" charset="0"/>
                <a:cs typeface="Arial" charset="0"/>
              </a:rPr>
              <a:t>cnc</a:t>
            </a:r>
            <a:endParaRPr lang="en-US" alt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en-US" altLang="en-US" sz="1050" dirty="0">
                <a:latin typeface="Calibri" pitchFamily="34" charset="0"/>
                <a:cs typeface="Arial" charset="0"/>
              </a:rPr>
              <a:t> </a:t>
            </a:r>
            <a:endParaRPr 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05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why2</a:t>
            </a:r>
            <a:r>
              <a:rPr lang="en-US" altLang="en-US" sz="105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:-  </a:t>
            </a:r>
            <a:r>
              <a:rPr lang="en-US" altLang="en-US" sz="1050" b="1" dirty="0">
                <a:latin typeface="Calibri" pitchFamily="34" charset="0"/>
                <a:cs typeface="Arial" charset="0"/>
              </a:rPr>
              <a:t>while tap </a:t>
            </a:r>
            <a:r>
              <a:rPr lang="en-US" altLang="en-US" sz="1050" b="1" dirty="0" err="1">
                <a:latin typeface="Calibri" pitchFamily="34" charset="0"/>
                <a:cs typeface="Arial" charset="0"/>
              </a:rPr>
              <a:t>tap</a:t>
            </a:r>
            <a:r>
              <a:rPr lang="en-US" altLang="en-US" sz="1050" b="1" dirty="0">
                <a:latin typeface="Calibri" pitchFamily="34" charset="0"/>
                <a:cs typeface="Arial" charset="0"/>
              </a:rPr>
              <a:t> dash to locator </a:t>
            </a:r>
            <a:endParaRPr lang="en-US" alt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endParaRPr lang="en-US" alt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en-US" altLang="en-US" sz="105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Why3</a:t>
            </a:r>
            <a:r>
              <a:rPr lang="en-US" sz="105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en-US" sz="1050" b="1" dirty="0">
                <a:latin typeface="Calibri" pitchFamily="34" charset="0"/>
                <a:cs typeface="Arial" charset="0"/>
              </a:rPr>
              <a:t>:-</a:t>
            </a:r>
            <a:r>
              <a:rPr lang="en-US" altLang="en-US" sz="1050" dirty="0">
                <a:latin typeface="Calibri" pitchFamily="34" charset="0"/>
                <a:cs typeface="Arial" charset="0"/>
              </a:rPr>
              <a:t>  no counter depth provided</a:t>
            </a:r>
          </a:p>
          <a:p>
            <a:pPr eaLnBrk="0" hangingPunct="0">
              <a:defRPr/>
            </a:pPr>
            <a:r>
              <a:rPr lang="en-US" altLang="en-US" sz="1050" b="1" dirty="0">
                <a:solidFill>
                  <a:srgbClr val="0000FF"/>
                </a:solidFill>
                <a:latin typeface="Calibri" pitchFamily="34" charset="0"/>
                <a:cs typeface="Arial" charset="0"/>
              </a:rPr>
              <a:t>Why4</a:t>
            </a:r>
            <a:r>
              <a:rPr lang="en-US" sz="105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en-US" sz="1050" dirty="0">
                <a:latin typeface="Calibri" pitchFamily="34" charset="0"/>
                <a:cs typeface="Arial" charset="0"/>
              </a:rPr>
              <a:t>:- </a:t>
            </a:r>
          </a:p>
        </p:txBody>
      </p:sp>
      <p:sp>
        <p:nvSpPr>
          <p:cNvPr id="6205" name="Rectangle 63"/>
          <p:cNvSpPr>
            <a:spLocks noChangeArrowheads="1"/>
          </p:cNvSpPr>
          <p:nvPr/>
        </p:nvSpPr>
        <p:spPr bwMode="auto">
          <a:xfrm>
            <a:off x="3194050" y="3625850"/>
            <a:ext cx="3273425" cy="281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/>
          <a:lstStyle/>
          <a:p>
            <a:pPr eaLnBrk="0" hangingPunct="0"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RESULT :- TAP BROKEN /TAPPING ATTACHMENT BROKEN  ZERO</a:t>
            </a:r>
          </a:p>
          <a:p>
            <a:pPr eaLnBrk="0" hangingPunct="0"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en-US" altLang="en-US" sz="105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33" name="Rectangle 66"/>
          <p:cNvSpPr>
            <a:spLocks noChangeArrowheads="1"/>
          </p:cNvSpPr>
          <p:nvPr/>
        </p:nvSpPr>
        <p:spPr bwMode="auto">
          <a:xfrm>
            <a:off x="6478588" y="5637213"/>
            <a:ext cx="251301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000" b="1">
                <a:solidFill>
                  <a:srgbClr val="0000CC"/>
                </a:solidFill>
                <a:latin typeface="Calibri" pitchFamily="34" charset="0"/>
              </a:rPr>
              <a:t>SCOPE &amp; PLAN FOR HORIZONTAL DEPLOYMENT</a:t>
            </a:r>
          </a:p>
        </p:txBody>
      </p:sp>
      <p:sp>
        <p:nvSpPr>
          <p:cNvPr id="3134" name="Rectangle 72"/>
          <p:cNvSpPr>
            <a:spLocks noChangeArrowheads="1"/>
          </p:cNvSpPr>
          <p:nvPr/>
        </p:nvSpPr>
        <p:spPr bwMode="auto">
          <a:xfrm>
            <a:off x="6478588" y="5865813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900" b="1">
                <a:solidFill>
                  <a:srgbClr val="000000"/>
                </a:solidFill>
                <a:latin typeface="Calibri" pitchFamily="34" charset="0"/>
              </a:rPr>
              <a:t>SR.</a:t>
            </a:r>
          </a:p>
          <a:p>
            <a:pPr algn="ctr" eaLnBrk="0" hangingPunct="0"/>
            <a:r>
              <a:rPr lang="en-US" altLang="en-US" sz="900" b="1">
                <a:solidFill>
                  <a:srgbClr val="000000"/>
                </a:solidFill>
                <a:latin typeface="Calibri" pitchFamily="34" charset="0"/>
              </a:rPr>
              <a:t>NO.</a:t>
            </a:r>
          </a:p>
        </p:txBody>
      </p:sp>
      <p:sp>
        <p:nvSpPr>
          <p:cNvPr id="3135" name="Rectangle 73"/>
          <p:cNvSpPr>
            <a:spLocks noChangeArrowheads="1"/>
          </p:cNvSpPr>
          <p:nvPr/>
        </p:nvSpPr>
        <p:spPr bwMode="auto">
          <a:xfrm>
            <a:off x="6707188" y="5865813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900" b="1">
                <a:solidFill>
                  <a:srgbClr val="000000"/>
                </a:solidFill>
                <a:latin typeface="Calibri" pitchFamily="34" charset="0"/>
              </a:rPr>
              <a:t>CELL</a:t>
            </a:r>
          </a:p>
        </p:txBody>
      </p:sp>
      <p:sp>
        <p:nvSpPr>
          <p:cNvPr id="3136" name="Rectangle 74"/>
          <p:cNvSpPr>
            <a:spLocks noChangeArrowheads="1"/>
          </p:cNvSpPr>
          <p:nvPr/>
        </p:nvSpPr>
        <p:spPr bwMode="auto">
          <a:xfrm>
            <a:off x="7164388" y="5865813"/>
            <a:ext cx="5334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900" b="1">
                <a:solidFill>
                  <a:srgbClr val="000000"/>
                </a:solidFill>
                <a:latin typeface="Calibri" pitchFamily="34" charset="0"/>
              </a:rPr>
              <a:t>TARGET</a:t>
            </a:r>
          </a:p>
        </p:txBody>
      </p:sp>
      <p:sp>
        <p:nvSpPr>
          <p:cNvPr id="3137" name="Rectangle 75"/>
          <p:cNvSpPr>
            <a:spLocks noChangeArrowheads="1"/>
          </p:cNvSpPr>
          <p:nvPr/>
        </p:nvSpPr>
        <p:spPr bwMode="auto">
          <a:xfrm>
            <a:off x="7697788" y="5865813"/>
            <a:ext cx="836612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900" b="1">
                <a:solidFill>
                  <a:srgbClr val="000000"/>
                </a:solidFill>
                <a:latin typeface="Calibri" pitchFamily="34" charset="0"/>
              </a:rPr>
              <a:t>RESPONSIBILITY</a:t>
            </a:r>
          </a:p>
        </p:txBody>
      </p:sp>
      <p:sp>
        <p:nvSpPr>
          <p:cNvPr id="3138" name="Rectangle 76"/>
          <p:cNvSpPr>
            <a:spLocks noChangeArrowheads="1"/>
          </p:cNvSpPr>
          <p:nvPr/>
        </p:nvSpPr>
        <p:spPr bwMode="auto">
          <a:xfrm>
            <a:off x="8534400" y="5865813"/>
            <a:ext cx="4572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900" b="1">
                <a:solidFill>
                  <a:srgbClr val="000000"/>
                </a:solidFill>
                <a:latin typeface="Calibri" pitchFamily="34" charset="0"/>
              </a:rPr>
              <a:t>STATUS</a:t>
            </a:r>
          </a:p>
        </p:txBody>
      </p:sp>
      <p:sp>
        <p:nvSpPr>
          <p:cNvPr id="6214" name="Rectangle 81"/>
          <p:cNvSpPr>
            <a:spLocks noChangeArrowheads="1"/>
          </p:cNvSpPr>
          <p:nvPr/>
        </p:nvSpPr>
        <p:spPr bwMode="auto">
          <a:xfrm>
            <a:off x="8458200" y="6094413"/>
            <a:ext cx="6096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15" name="Rectangle 85"/>
          <p:cNvSpPr>
            <a:spLocks noChangeArrowheads="1"/>
          </p:cNvSpPr>
          <p:nvPr/>
        </p:nvSpPr>
        <p:spPr bwMode="auto">
          <a:xfrm>
            <a:off x="6478588" y="3276600"/>
            <a:ext cx="251301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KAIZEN SUSTENANCE</a:t>
            </a:r>
          </a:p>
        </p:txBody>
      </p:sp>
      <p:sp>
        <p:nvSpPr>
          <p:cNvPr id="6216" name="Rectangle 105"/>
          <p:cNvSpPr>
            <a:spLocks noChangeArrowheads="1"/>
          </p:cNvSpPr>
          <p:nvPr/>
        </p:nvSpPr>
        <p:spPr bwMode="auto">
          <a:xfrm>
            <a:off x="152400" y="152400"/>
            <a:ext cx="8839200" cy="670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17" name="Line 83"/>
          <p:cNvSpPr>
            <a:spLocks noChangeShapeType="1"/>
          </p:cNvSpPr>
          <p:nvPr/>
        </p:nvSpPr>
        <p:spPr bwMode="auto">
          <a:xfrm>
            <a:off x="6326188" y="1979613"/>
            <a:ext cx="0" cy="268287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19" name="Line 86"/>
          <p:cNvSpPr>
            <a:spLocks noChangeShapeType="1"/>
          </p:cNvSpPr>
          <p:nvPr/>
        </p:nvSpPr>
        <p:spPr bwMode="auto">
          <a:xfrm>
            <a:off x="6326188" y="1905000"/>
            <a:ext cx="0" cy="273050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20" name="Line 87"/>
          <p:cNvSpPr>
            <a:spLocks noChangeShapeType="1"/>
          </p:cNvSpPr>
          <p:nvPr/>
        </p:nvSpPr>
        <p:spPr bwMode="auto">
          <a:xfrm>
            <a:off x="6326188" y="2152650"/>
            <a:ext cx="0" cy="762000"/>
          </a:xfrm>
          <a:prstGeom prst="line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US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21" name="Rectangle 78"/>
          <p:cNvSpPr>
            <a:spLocks noChangeArrowheads="1"/>
          </p:cNvSpPr>
          <p:nvPr/>
        </p:nvSpPr>
        <p:spPr bwMode="auto">
          <a:xfrm>
            <a:off x="6705600" y="6094413"/>
            <a:ext cx="4572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6478588" y="6094413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" name="Rectangle 88"/>
          <p:cNvSpPr>
            <a:spLocks noChangeArrowheads="1"/>
          </p:cNvSpPr>
          <p:nvPr/>
        </p:nvSpPr>
        <p:spPr bwMode="auto">
          <a:xfrm>
            <a:off x="6478588" y="3581400"/>
            <a:ext cx="2513012" cy="1522413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  <a:cs typeface="Arial" charset="0"/>
              </a:rPr>
              <a:t>WHAT TO </a:t>
            </a:r>
            <a:r>
              <a:rPr lang="en-US" sz="1050" b="1" dirty="0" err="1">
                <a:solidFill>
                  <a:srgbClr val="0000CC"/>
                </a:solidFill>
                <a:latin typeface="Calibri"/>
                <a:cs typeface="Arial" charset="0"/>
              </a:rPr>
              <a:t>DO</a:t>
            </a:r>
            <a:r>
              <a:rPr lang="en-US" sz="1050" dirty="0" err="1">
                <a:latin typeface="Arial" charset="0"/>
                <a:cs typeface="Arial" charset="0"/>
              </a:rPr>
              <a:t>.check</a:t>
            </a:r>
            <a:r>
              <a:rPr lang="en-US" sz="1050" dirty="0">
                <a:latin typeface="Arial" charset="0"/>
                <a:cs typeface="Arial" charset="0"/>
              </a:rPr>
              <a:t> point added in setter checklist</a:t>
            </a:r>
          </a:p>
          <a:p>
            <a:pPr eaLnBrk="0" hangingPunct="0">
              <a:defRPr/>
            </a:pPr>
            <a:endParaRPr lang="en-US" sz="1050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  <a:cs typeface="Arial" charset="0"/>
              </a:rPr>
              <a:t>HOW TO DO:-</a:t>
            </a:r>
            <a:r>
              <a:rPr lang="en-US" sz="1050" dirty="0">
                <a:latin typeface="Arial" charset="0"/>
                <a:cs typeface="Arial" charset="0"/>
              </a:rPr>
              <a:t>. </a:t>
            </a:r>
          </a:p>
          <a:p>
            <a:pPr eaLnBrk="0" hangingPunct="0">
              <a:defRPr/>
            </a:pPr>
            <a:endParaRPr lang="en-US" sz="105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0000CC"/>
                </a:solidFill>
                <a:latin typeface="Calibri"/>
                <a:cs typeface="Arial" charset="0"/>
              </a:rPr>
              <a:t>FREQUENCY :-</a:t>
            </a:r>
            <a:endParaRPr lang="en-US" sz="1050" dirty="0">
              <a:latin typeface="Arial" charset="0"/>
              <a:cs typeface="Arial" charset="0"/>
            </a:endParaRPr>
          </a:p>
        </p:txBody>
      </p:sp>
      <p:sp>
        <p:nvSpPr>
          <p:cNvPr id="6225" name="TextBox 4"/>
          <p:cNvSpPr txBox="1">
            <a:spLocks noChangeArrowheads="1"/>
          </p:cNvSpPr>
          <p:nvPr/>
        </p:nvSpPr>
        <p:spPr bwMode="auto">
          <a:xfrm>
            <a:off x="1182688" y="234950"/>
            <a:ext cx="395287" cy="254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P15</a:t>
            </a:r>
          </a:p>
        </p:txBody>
      </p:sp>
      <p:sp>
        <p:nvSpPr>
          <p:cNvPr id="6228" name="Rounded Rectangle 95"/>
          <p:cNvSpPr>
            <a:spLocks noChangeArrowheads="1"/>
          </p:cNvSpPr>
          <p:nvPr/>
        </p:nvSpPr>
        <p:spPr bwMode="auto">
          <a:xfrm>
            <a:off x="5562600" y="3376613"/>
            <a:ext cx="838200" cy="2809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05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After</a:t>
            </a: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146050" y="5184775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ROOT CAUSE :- </a:t>
            </a:r>
            <a:r>
              <a:rPr lang="en-US" altLang="en-US" sz="1050" dirty="0">
                <a:latin typeface="Calibri" pitchFamily="34" charset="0"/>
                <a:cs typeface="Arial" charset="0"/>
              </a:rPr>
              <a:t>Locator </a:t>
            </a:r>
            <a:r>
              <a:rPr lang="en-US" altLang="en-US" sz="1050" dirty="0" err="1">
                <a:latin typeface="Calibri" pitchFamily="34" charset="0"/>
                <a:cs typeface="Arial" charset="0"/>
              </a:rPr>
              <a:t>centre</a:t>
            </a:r>
            <a:r>
              <a:rPr lang="en-US" altLang="en-US" sz="1050" dirty="0">
                <a:latin typeface="Calibri" pitchFamily="34" charset="0"/>
                <a:cs typeface="Arial" charset="0"/>
              </a:rPr>
              <a:t> counter id not provided</a:t>
            </a:r>
          </a:p>
          <a:p>
            <a:pPr eaLnBrk="0" hangingPunct="0">
              <a:defRPr/>
            </a:pPr>
            <a:endParaRPr lang="en-US" altLang="en-US" sz="1050" dirty="0">
              <a:latin typeface="Calibri" pitchFamily="34" charset="0"/>
              <a:cs typeface="Arial" charset="0"/>
            </a:endParaRPr>
          </a:p>
          <a:p>
            <a:pPr eaLnBrk="0" hangingPunct="0">
              <a:defRPr/>
            </a:pPr>
            <a:endParaRPr lang="en-US" altLang="en-US" sz="1050" dirty="0">
              <a:latin typeface="Calibri" pitchFamily="34" charset="0"/>
              <a:cs typeface="Arial" charset="0"/>
            </a:endParaRPr>
          </a:p>
        </p:txBody>
      </p:sp>
      <p:sp>
        <p:nvSpPr>
          <p:cNvPr id="98" name="Rectangle 79"/>
          <p:cNvSpPr>
            <a:spLocks noChangeArrowheads="1"/>
          </p:cNvSpPr>
          <p:nvPr/>
        </p:nvSpPr>
        <p:spPr bwMode="auto">
          <a:xfrm>
            <a:off x="6478588" y="6096000"/>
            <a:ext cx="227012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Rectangle 73"/>
          <p:cNvSpPr>
            <a:spLocks noChangeArrowheads="1"/>
          </p:cNvSpPr>
          <p:nvPr/>
        </p:nvSpPr>
        <p:spPr bwMode="auto">
          <a:xfrm>
            <a:off x="6478588" y="6096000"/>
            <a:ext cx="228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105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3" name="Rectangle 73"/>
          <p:cNvSpPr>
            <a:spLocks noChangeArrowheads="1"/>
          </p:cNvSpPr>
          <p:nvPr/>
        </p:nvSpPr>
        <p:spPr bwMode="auto">
          <a:xfrm>
            <a:off x="8534400" y="6096000"/>
            <a:ext cx="457200" cy="379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Rectangle 73"/>
          <p:cNvSpPr>
            <a:spLocks noChangeArrowheads="1"/>
          </p:cNvSpPr>
          <p:nvPr/>
        </p:nvSpPr>
        <p:spPr bwMode="auto">
          <a:xfrm>
            <a:off x="8534400" y="6096000"/>
            <a:ext cx="457200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55" name="Oval 2"/>
          <p:cNvSpPr>
            <a:spLocks noChangeArrowheads="1"/>
          </p:cNvSpPr>
          <p:nvPr/>
        </p:nvSpPr>
        <p:spPr bwMode="auto">
          <a:xfrm>
            <a:off x="609600" y="2112963"/>
            <a:ext cx="273050" cy="3254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3156" name="Oval 3"/>
          <p:cNvSpPr>
            <a:spLocks noChangeArrowheads="1"/>
          </p:cNvSpPr>
          <p:nvPr/>
        </p:nvSpPr>
        <p:spPr bwMode="auto">
          <a:xfrm>
            <a:off x="4343400" y="2276475"/>
            <a:ext cx="520700" cy="9239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3157" name="Oval 5"/>
          <p:cNvSpPr>
            <a:spLocks noChangeArrowheads="1"/>
          </p:cNvSpPr>
          <p:nvPr/>
        </p:nvSpPr>
        <p:spPr bwMode="auto">
          <a:xfrm>
            <a:off x="3733800" y="2276475"/>
            <a:ext cx="1031875" cy="7715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115" name="Rectangle 47"/>
          <p:cNvSpPr>
            <a:spLocks noChangeArrowheads="1"/>
          </p:cNvSpPr>
          <p:nvPr/>
        </p:nvSpPr>
        <p:spPr bwMode="auto">
          <a:xfrm>
            <a:off x="6478588" y="1733550"/>
            <a:ext cx="1295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05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KAIZEN FINISH</a:t>
            </a:r>
          </a:p>
        </p:txBody>
      </p:sp>
      <p:sp>
        <p:nvSpPr>
          <p:cNvPr id="116" name="Rectangle 51"/>
          <p:cNvSpPr>
            <a:spLocks noChangeArrowheads="1"/>
          </p:cNvSpPr>
          <p:nvPr/>
        </p:nvSpPr>
        <p:spPr bwMode="auto">
          <a:xfrm>
            <a:off x="7773988" y="1733550"/>
            <a:ext cx="1217612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05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60" name="TextBox 4"/>
          <p:cNvSpPr txBox="1">
            <a:spLocks noChangeArrowheads="1"/>
          </p:cNvSpPr>
          <p:nvPr/>
        </p:nvSpPr>
        <p:spPr bwMode="auto">
          <a:xfrm>
            <a:off x="6783388" y="6145213"/>
            <a:ext cx="16748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000"/>
              <a:t>Not Applicable</a:t>
            </a:r>
          </a:p>
        </p:txBody>
      </p:sp>
      <p:cxnSp>
        <p:nvCxnSpPr>
          <p:cNvPr id="3161" name="Straight Connector 7"/>
          <p:cNvCxnSpPr>
            <a:cxnSpLocks noChangeShapeType="1"/>
          </p:cNvCxnSpPr>
          <p:nvPr/>
        </p:nvCxnSpPr>
        <p:spPr bwMode="auto">
          <a:xfrm>
            <a:off x="995363" y="1979613"/>
            <a:ext cx="0" cy="8397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162" name="Straight Connector 12"/>
          <p:cNvCxnSpPr>
            <a:cxnSpLocks noChangeShapeType="1"/>
          </p:cNvCxnSpPr>
          <p:nvPr/>
        </p:nvCxnSpPr>
        <p:spPr bwMode="auto">
          <a:xfrm>
            <a:off x="3429000" y="2590800"/>
            <a:ext cx="0" cy="785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163" name="Rounded Rectangle 15"/>
          <p:cNvSpPr>
            <a:spLocks noChangeArrowheads="1"/>
          </p:cNvSpPr>
          <p:nvPr/>
        </p:nvSpPr>
        <p:spPr bwMode="auto">
          <a:xfrm>
            <a:off x="3505200" y="2738438"/>
            <a:ext cx="228600" cy="385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cxnSp>
        <p:nvCxnSpPr>
          <p:cNvPr id="3164" name="Straight Arrow Connector 17"/>
          <p:cNvCxnSpPr>
            <a:cxnSpLocks noChangeShapeType="1"/>
          </p:cNvCxnSpPr>
          <p:nvPr/>
        </p:nvCxnSpPr>
        <p:spPr bwMode="auto">
          <a:xfrm>
            <a:off x="3490913" y="2590800"/>
            <a:ext cx="0" cy="685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3165" name="Straight Connector 30"/>
          <p:cNvCxnSpPr>
            <a:cxnSpLocks noChangeShapeType="1"/>
            <a:endCxn id="3163" idx="2"/>
          </p:cNvCxnSpPr>
          <p:nvPr/>
        </p:nvCxnSpPr>
        <p:spPr bwMode="auto">
          <a:xfrm>
            <a:off x="3505200" y="2590800"/>
            <a:ext cx="11430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166" name="Oval 5"/>
          <p:cNvSpPr>
            <a:spLocks noChangeArrowheads="1"/>
          </p:cNvSpPr>
          <p:nvPr/>
        </p:nvSpPr>
        <p:spPr bwMode="auto">
          <a:xfrm>
            <a:off x="381000" y="2057400"/>
            <a:ext cx="555625" cy="7604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3167" name="Oval 6"/>
          <p:cNvSpPr>
            <a:spLocks noChangeArrowheads="1"/>
          </p:cNvSpPr>
          <p:nvPr/>
        </p:nvSpPr>
        <p:spPr bwMode="auto">
          <a:xfrm>
            <a:off x="304800" y="2152650"/>
            <a:ext cx="827088" cy="5095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/>
          </a:p>
        </p:txBody>
      </p:sp>
      <p:pic>
        <p:nvPicPr>
          <p:cNvPr id="316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862138"/>
            <a:ext cx="22844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589088"/>
            <a:ext cx="26511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Oval 98"/>
          <p:cNvSpPr/>
          <p:nvPr/>
        </p:nvSpPr>
        <p:spPr>
          <a:xfrm>
            <a:off x="4343400" y="2112963"/>
            <a:ext cx="460375" cy="3762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17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557463"/>
            <a:ext cx="4905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(4:3)</PresentationFormat>
  <Paragraphs>80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Sudhir Kalyani</dc:creator>
  <cp:lastModifiedBy>Sudhir Kalyani</cp:lastModifiedBy>
  <cp:revision>1</cp:revision>
  <dcterms:created xsi:type="dcterms:W3CDTF">2006-08-16T00:00:00Z</dcterms:created>
  <dcterms:modified xsi:type="dcterms:W3CDTF">2016-10-25T09:05:39Z</dcterms:modified>
</cp:coreProperties>
</file>